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8" r:id="rId2"/>
    <p:sldId id="269" r:id="rId3"/>
    <p:sldId id="271" r:id="rId4"/>
    <p:sldId id="270" r:id="rId5"/>
    <p:sldId id="272" r:id="rId6"/>
    <p:sldId id="273" r:id="rId7"/>
    <p:sldId id="274" r:id="rId8"/>
    <p:sldId id="275" r:id="rId9"/>
    <p:sldId id="276" r:id="rId10"/>
    <p:sldId id="277" r:id="rId11"/>
    <p:sldId id="278" r:id="rId12"/>
    <p:sldId id="27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mplementation Ideas" id="{76ED4304-8256-A74E-A6F7-5A2516BE7DD6}">
          <p14:sldIdLst/>
        </p14:section>
        <p14:section name="Pri - English /Tamil" id="{E0BFFA37-C39E-234E-85DF-0D3F2B76EDEE}">
          <p14:sldIdLst>
            <p14:sldId id="268"/>
            <p14:sldId id="269"/>
            <p14:sldId id="271"/>
            <p14:sldId id="270"/>
          </p14:sldIdLst>
        </p14:section>
        <p14:section name="Pri - Chinese" id="{5ADB7B7C-6336-124E-BEE4-519E2750DD03}">
          <p14:sldIdLst>
            <p14:sldId id="272"/>
            <p14:sldId id="273"/>
            <p14:sldId id="274"/>
            <p14:sldId id="275"/>
          </p14:sldIdLst>
        </p14:section>
        <p14:section name="Pri - Malay" id="{5E29D24D-CC4B-5849-A3D6-4676514C7D34}">
          <p14:sldIdLst>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98"/>
    <p:restoredTop sz="96122"/>
  </p:normalViewPr>
  <p:slideViewPr>
    <p:cSldViewPr snapToGrid="0">
      <p:cViewPr varScale="1">
        <p:scale>
          <a:sx n="123" d="100"/>
          <a:sy n="123" d="100"/>
        </p:scale>
        <p:origin x="22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B7E744A-DCBE-EE44-A65D-056BDE416BCB}" type="datetimeFigureOut">
              <a:rPr lang="en-US" smtClean="0"/>
              <a:t>7/1/25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3756840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B7E744A-DCBE-EE44-A65D-056BDE416BCB}" type="datetimeFigureOut">
              <a:rPr lang="en-US" smtClean="0"/>
              <a:t>7/1/25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572028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B7E744A-DCBE-EE44-A65D-056BDE416BCB}" type="datetimeFigureOut">
              <a:rPr lang="en-US" smtClean="0"/>
              <a:t>7/1/25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346648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7E744A-DCBE-EE44-A65D-056BDE416BCB}" type="datetimeFigureOut">
              <a:rPr lang="en-US" smtClean="0"/>
              <a:t>7/1/25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443925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B7E744A-DCBE-EE44-A65D-056BDE416BCB}" type="datetimeFigureOut">
              <a:rPr lang="en-US" smtClean="0"/>
              <a:t>7/1/25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211992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B7E744A-DCBE-EE44-A65D-056BDE416BCB}" type="datetimeFigureOut">
              <a:rPr lang="en-US" smtClean="0"/>
              <a:t>7/1/25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876743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E744A-DCBE-EE44-A65D-056BDE416BCB}" type="datetimeFigureOut">
              <a:rPr lang="en-US" smtClean="0"/>
              <a:t>7/1/25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361063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B7E744A-DCBE-EE44-A65D-056BDE416BCB}" type="datetimeFigureOut">
              <a:rPr lang="en-US" smtClean="0"/>
              <a:t>7/1/25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182576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B7E744A-DCBE-EE44-A65D-056BDE416BCB}" type="datetimeFigureOut">
              <a:rPr lang="en-US" smtClean="0"/>
              <a:t>7/1/25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1654802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B7E744A-DCBE-EE44-A65D-056BDE416BCB}" type="datetimeFigureOut">
              <a:rPr lang="en-US" smtClean="0"/>
              <a:t>7/1/25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859733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B7E744A-DCBE-EE44-A65D-056BDE416BCB}" type="datetimeFigureOut">
              <a:rPr lang="en-US" smtClean="0"/>
              <a:t>7/1/25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E3FA-31E1-F946-87E3-2A7524A98EBC}" type="slidenum">
              <a:rPr lang="en-US" smtClean="0"/>
              <a:t>‹#›</a:t>
            </a:fld>
            <a:endParaRPr lang="en-US"/>
          </a:p>
        </p:txBody>
      </p:sp>
    </p:spTree>
    <p:extLst>
      <p:ext uri="{BB962C8B-B14F-4D97-AF65-F5344CB8AC3E}">
        <p14:creationId xmlns:p14="http://schemas.microsoft.com/office/powerpoint/2010/main" val="29903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E744A-DCBE-EE44-A65D-056BDE416BCB}" type="datetimeFigureOut">
              <a:rPr lang="en-US" smtClean="0"/>
              <a:t>7/1/25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1E3FA-31E1-F946-87E3-2A7524A98EBC}" type="slidenum">
              <a:rPr lang="en-US" smtClean="0"/>
              <a:t>‹#›</a:t>
            </a:fld>
            <a:endParaRPr lang="en-US"/>
          </a:p>
        </p:txBody>
      </p:sp>
    </p:spTree>
    <p:extLst>
      <p:ext uri="{BB962C8B-B14F-4D97-AF65-F5344CB8AC3E}">
        <p14:creationId xmlns:p14="http://schemas.microsoft.com/office/powerpoint/2010/main" val="3304088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92017E-4719-C2CA-AF6F-020B0AB6C32E}"/>
              </a:ext>
            </a:extLst>
          </p:cNvPr>
          <p:cNvPicPr>
            <a:picLocks noChangeAspect="1"/>
          </p:cNvPicPr>
          <p:nvPr/>
        </p:nvPicPr>
        <p:blipFill>
          <a:blip r:embed="rId2"/>
          <a:stretch>
            <a:fillRect/>
          </a:stretch>
        </p:blipFill>
        <p:spPr>
          <a:xfrm>
            <a:off x="0" y="0"/>
            <a:ext cx="4846211" cy="6858000"/>
          </a:xfrm>
          <a:prstGeom prst="rect">
            <a:avLst/>
          </a:prstGeom>
        </p:spPr>
      </p:pic>
      <p:pic>
        <p:nvPicPr>
          <p:cNvPr id="9" name="Picture 8">
            <a:extLst>
              <a:ext uri="{FF2B5EF4-FFF2-40B4-BE49-F238E27FC236}">
                <a16:creationId xmlns:a16="http://schemas.microsoft.com/office/drawing/2014/main" id="{45BE719B-6D80-A13D-E2A6-22DA6E2A7D3F}"/>
              </a:ext>
            </a:extLst>
          </p:cNvPr>
          <p:cNvPicPr>
            <a:picLocks noChangeAspect="1"/>
          </p:cNvPicPr>
          <p:nvPr/>
        </p:nvPicPr>
        <p:blipFill rotWithShape="1">
          <a:blip r:embed="rId3"/>
          <a:srcRect r="6768"/>
          <a:stretch/>
        </p:blipFill>
        <p:spPr>
          <a:xfrm>
            <a:off x="4724400" y="-3251"/>
            <a:ext cx="4518220" cy="6858000"/>
          </a:xfrm>
          <a:prstGeom prst="rect">
            <a:avLst/>
          </a:prstGeom>
        </p:spPr>
      </p:pic>
      <p:sp>
        <p:nvSpPr>
          <p:cNvPr id="12" name="TextBox 11">
            <a:extLst>
              <a:ext uri="{FF2B5EF4-FFF2-40B4-BE49-F238E27FC236}">
                <a16:creationId xmlns:a16="http://schemas.microsoft.com/office/drawing/2014/main" id="{8FDF6F30-A403-2CFD-C047-911CA714CFE6}"/>
              </a:ext>
            </a:extLst>
          </p:cNvPr>
          <p:cNvSpPr txBox="1"/>
          <p:nvPr/>
        </p:nvSpPr>
        <p:spPr>
          <a:xfrm>
            <a:off x="498728" y="1742003"/>
            <a:ext cx="4073272" cy="3600986"/>
          </a:xfrm>
          <a:prstGeom prst="rect">
            <a:avLst/>
          </a:prstGeom>
          <a:noFill/>
        </p:spPr>
        <p:txBody>
          <a:bodyPr wrap="square">
            <a:spAutoFit/>
          </a:bodyPr>
          <a:lstStyle/>
          <a:p>
            <a:r>
              <a:rPr lang="en-SG" sz="1200" b="1" i="0" u="none" strike="noStrike" dirty="0">
                <a:solidFill>
                  <a:srgbClr val="000000"/>
                </a:solidFill>
                <a:effectLst/>
                <a:latin typeface="Arial" panose="020B0604020202020204" pitchFamily="34" charset="0"/>
                <a:cs typeface="Arial" panose="020B0604020202020204" pitchFamily="34" charset="0"/>
              </a:rPr>
              <a:t>Did you know that Singapore has really good transportation and roads? That means it's easy and fast to get to different places and attractions!</a:t>
            </a:r>
          </a:p>
          <a:p>
            <a:pPr marL="171450" indent="-171450">
              <a:buFont typeface="Arial" panose="020B0604020202020204" pitchFamily="34" charset="0"/>
              <a:buChar char="•"/>
            </a:pPr>
            <a:endParaRPr lang="en-SG" sz="1200" dirty="0">
              <a:solidFill>
                <a:srgbClr val="000000"/>
              </a:solidFill>
              <a:effectLst/>
              <a:latin typeface="Arial" panose="020B0604020202020204" pitchFamily="34" charset="0"/>
              <a:cs typeface="Arial" panose="020B0604020202020204" pitchFamily="34" charset="0"/>
            </a:endParaRPr>
          </a:p>
          <a:p>
            <a:r>
              <a:rPr lang="en-SG" sz="1200" b="0" i="0" u="none" strike="noStrike" dirty="0">
                <a:solidFill>
                  <a:srgbClr val="000000"/>
                </a:solidFill>
                <a:effectLst/>
                <a:latin typeface="Arial" panose="020B0604020202020204" pitchFamily="34" charset="0"/>
                <a:cs typeface="Arial" panose="020B0604020202020204" pitchFamily="34" charset="0"/>
              </a:rPr>
              <a:t>Here are some questions you can ask your parents or grandparents about </a:t>
            </a:r>
            <a:r>
              <a:rPr lang="en-SG" sz="1200" b="1" i="0" u="none" strike="noStrike" dirty="0">
                <a:solidFill>
                  <a:srgbClr val="000000"/>
                </a:solidFill>
                <a:effectLst/>
                <a:latin typeface="Arial" panose="020B0604020202020204" pitchFamily="34" charset="0"/>
                <a:cs typeface="Arial" panose="020B0604020202020204" pitchFamily="34" charset="0"/>
              </a:rPr>
              <a:t>what it was like when they were growing up in Singapore:</a:t>
            </a:r>
            <a:endParaRPr lang="en-SG" sz="1200" dirty="0">
              <a:solidFill>
                <a:srgbClr val="000000"/>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did you like to do for fun? Did you have any hobbies? What do people like to do for fun in their free time?</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Where did you live in Singapore? What was it like living there? What's your </a:t>
            </a:r>
            <a:r>
              <a:rPr lang="en-SG" sz="1200" b="0" i="0" u="none" strike="noStrike" dirty="0" err="1">
                <a:solidFill>
                  <a:srgbClr val="000000"/>
                </a:solidFill>
                <a:effectLst/>
                <a:latin typeface="Arial" panose="020B0604020202020204" pitchFamily="34" charset="0"/>
                <a:cs typeface="Arial" panose="020B0604020202020204" pitchFamily="34" charset="0"/>
              </a:rPr>
              <a:t>favorite</a:t>
            </a:r>
            <a:r>
              <a:rPr lang="en-SG" sz="1200" b="0" i="0" u="none" strike="noStrike" dirty="0">
                <a:solidFill>
                  <a:srgbClr val="000000"/>
                </a:solidFill>
                <a:effectLst/>
                <a:latin typeface="Arial" panose="020B0604020202020204" pitchFamily="34" charset="0"/>
                <a:cs typeface="Arial" panose="020B0604020202020204" pitchFamily="34" charset="0"/>
              </a:rPr>
              <a:t> place you remember?</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Is there a fun place you used to go to when you were younger that's still popular today? Where is it?</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Do you know any interesting stories about the names of MRT stations or roads that you remember from when you were younger? Maybe you can find out about the history behind the names of places that you have fond memories of visiting.</a:t>
            </a:r>
            <a:endParaRPr lang="en-SG" sz="12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A906FB3-7E46-994B-0E43-C8FEA504D9EA}"/>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Singapore, My Country, My Home </a:t>
            </a:r>
            <a:endParaRPr lang="en-SG" sz="1200" b="1" u="sng"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784A46B0-4C34-DAA7-386A-11F5AB41DFEA}"/>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My Dream for Singapore </a:t>
            </a:r>
            <a:endParaRPr lang="en-SG" sz="1200" b="1" u="sng"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37894EA-3436-D7CE-4F7C-368A536CEC80}"/>
              </a:ext>
            </a:extLst>
          </p:cNvPr>
          <p:cNvSpPr txBox="1"/>
          <p:nvPr/>
        </p:nvSpPr>
        <p:spPr>
          <a:xfrm>
            <a:off x="5272438" y="2379343"/>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Getting to Know a Senior/Elder Better</a:t>
            </a:r>
            <a:endParaRPr lang="en-SG" sz="1200" b="1" u="sng"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F614D4C-020B-E37D-6006-B25D1FAAB0B4}"/>
              </a:ext>
            </a:extLst>
          </p:cNvPr>
          <p:cNvSpPr txBox="1"/>
          <p:nvPr/>
        </p:nvSpPr>
        <p:spPr>
          <a:xfrm>
            <a:off x="5272438" y="4038754"/>
            <a:ext cx="3769394" cy="861774"/>
          </a:xfrm>
          <a:prstGeom prst="rect">
            <a:avLst/>
          </a:prstGeom>
          <a:noFill/>
        </p:spPr>
        <p:txBody>
          <a:bodyPr wrap="square">
            <a:spAutoFit/>
          </a:bodyPr>
          <a:lstStyle/>
          <a:p>
            <a:r>
              <a:rPr lang="en-SG" sz="1000" b="0" i="0" u="none" strike="noStrike" dirty="0">
                <a:solidFill>
                  <a:srgbClr val="FFFFFF"/>
                </a:solidFill>
                <a:effectLst/>
                <a:latin typeface="Arial" panose="020B0604020202020204" pitchFamily="34" charset="0"/>
                <a:cs typeface="Arial" panose="020B0604020202020204" pitchFamily="34" charset="0"/>
              </a:rPr>
              <a:t>As we celebrate 60 years of Singapore’s progress,</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is your dream for Singapore?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will you do to help make this dream come true?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message do you have for Singaporeans to support your dream?</a:t>
            </a:r>
            <a:endParaRPr lang="en-SG" sz="1000" dirty="0">
              <a:solidFill>
                <a:srgbClr val="FFFFFF"/>
              </a:solidFill>
              <a:effectLst/>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820BCEC-6BA1-AE50-2CAA-284C58FE7463}"/>
              </a:ext>
            </a:extLst>
          </p:cNvPr>
          <p:cNvSpPr txBox="1"/>
          <p:nvPr/>
        </p:nvSpPr>
        <p:spPr>
          <a:xfrm>
            <a:off x="5272438" y="2687480"/>
            <a:ext cx="3871562" cy="707886"/>
          </a:xfrm>
          <a:prstGeom prst="rect">
            <a:avLst/>
          </a:prstGeom>
          <a:noFill/>
        </p:spPr>
        <p:txBody>
          <a:bodyPr wrap="square">
            <a:spAutoFit/>
          </a:bodyPr>
          <a:lstStyle/>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Who did you talk to? What did you learn about them that you didn't know before?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values did you learn from your senior/elder?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How has Singapore changed since they were your age?</a:t>
            </a:r>
            <a:endParaRPr lang="en-SG" sz="1000" dirty="0">
              <a:solidFill>
                <a:srgbClr val="FFFFFF"/>
              </a:solidFill>
              <a:effectLst/>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DE84B01-4DAC-3C65-529D-C2D6463890A0}"/>
              </a:ext>
            </a:extLst>
          </p:cNvPr>
          <p:cNvSpPr txBox="1"/>
          <p:nvPr/>
        </p:nvSpPr>
        <p:spPr>
          <a:xfrm>
            <a:off x="5272438" y="5526970"/>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Public Transport in Singapore</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is an interesting place to visit, food to try, or experience you would recommend?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Why do you enjoy it so much? </a:t>
            </a:r>
            <a:endParaRPr lang="en-SG" sz="10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FFFFFF"/>
                </a:solidFill>
                <a:effectLst/>
                <a:latin typeface="Arial" panose="020B0604020202020204" pitchFamily="34" charset="0"/>
                <a:cs typeface="Arial" panose="020B0604020202020204" pitchFamily="34" charset="0"/>
              </a:rPr>
              <a:t>What makes Singapore special to you?</a:t>
            </a:r>
            <a:endParaRPr lang="en-SG" sz="1000" dirty="0">
              <a:solidFill>
                <a:srgbClr val="FFFFFF"/>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6918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42199-2429-0E8A-8999-EE73DF9911FB}"/>
              </a:ext>
            </a:extLst>
          </p:cNvPr>
          <p:cNvPicPr>
            <a:picLocks noChangeAspect="1"/>
          </p:cNvPicPr>
          <p:nvPr/>
        </p:nvPicPr>
        <p:blipFill>
          <a:blip r:embed="rId2"/>
          <a:stretch>
            <a:fillRect/>
          </a:stretch>
        </p:blipFill>
        <p:spPr>
          <a:xfrm>
            <a:off x="0" y="0"/>
            <a:ext cx="4846211" cy="6858000"/>
          </a:xfrm>
          <a:prstGeom prst="rect">
            <a:avLst/>
          </a:prstGeom>
        </p:spPr>
      </p:pic>
      <p:sp>
        <p:nvSpPr>
          <p:cNvPr id="6" name="TextBox 5">
            <a:extLst>
              <a:ext uri="{FF2B5EF4-FFF2-40B4-BE49-F238E27FC236}">
                <a16:creationId xmlns:a16="http://schemas.microsoft.com/office/drawing/2014/main" id="{819D3619-F10D-FB98-BAF4-35CB3978EE62}"/>
              </a:ext>
            </a:extLst>
          </p:cNvPr>
          <p:cNvSpPr txBox="1"/>
          <p:nvPr/>
        </p:nvSpPr>
        <p:spPr>
          <a:xfrm>
            <a:off x="498728" y="1742003"/>
            <a:ext cx="4073272" cy="3785652"/>
          </a:xfrm>
          <a:prstGeom prst="rect">
            <a:avLst/>
          </a:prstGeom>
          <a:noFill/>
        </p:spPr>
        <p:txBody>
          <a:bodyPr wrap="square">
            <a:spAutoFit/>
          </a:bodyPr>
          <a:lstStyle/>
          <a:p>
            <a:r>
              <a:rPr lang="en-SG" sz="1200" b="1" i="0" u="none" strike="noStrike" dirty="0">
                <a:solidFill>
                  <a:srgbClr val="4E4E38"/>
                </a:solidFill>
                <a:effectLst/>
                <a:latin typeface="Arial" panose="020B0604020202020204" pitchFamily="34" charset="0"/>
                <a:cs typeface="Arial" panose="020B0604020202020204" pitchFamily="34" charset="0"/>
              </a:rPr>
              <a:t>Singapore used to be a small island with some big problems, like not having enough fresh water and not having enough good housing for everyone? However, Singapore worked hard to improve and now it's a really important place for things like trade, finance, and transport!</a:t>
            </a:r>
            <a:endParaRPr lang="en-SG" sz="1200" dirty="0">
              <a:solidFill>
                <a:srgbClr val="4E4E38"/>
              </a:solidFill>
              <a:effectLst/>
              <a:latin typeface="Arial" panose="020B0604020202020204" pitchFamily="34" charset="0"/>
              <a:cs typeface="Arial" panose="020B0604020202020204" pitchFamily="34" charset="0"/>
            </a:endParaRPr>
          </a:p>
          <a:p>
            <a:endParaRPr lang="en-SG" sz="1200" b="0" i="0" u="none" strike="noStrike" dirty="0">
              <a:solidFill>
                <a:srgbClr val="4E4E38"/>
              </a:solidFill>
              <a:effectLst/>
              <a:latin typeface="Arial" panose="020B0604020202020204" pitchFamily="34" charset="0"/>
              <a:cs typeface="Arial" panose="020B0604020202020204" pitchFamily="34" charset="0"/>
            </a:endParaRPr>
          </a:p>
          <a:p>
            <a:r>
              <a:rPr lang="en-SG" sz="1200" b="0" i="0" u="none" strike="noStrike" dirty="0">
                <a:solidFill>
                  <a:srgbClr val="4E4E38"/>
                </a:solidFill>
                <a:effectLst/>
                <a:latin typeface="Arial" panose="020B0604020202020204" pitchFamily="34" charset="0"/>
                <a:cs typeface="Arial" panose="020B0604020202020204" pitchFamily="34" charset="0"/>
              </a:rPr>
              <a:t>Here are some questions you can ask your parents or grandparents about </a:t>
            </a:r>
            <a:r>
              <a:rPr lang="en-SG" sz="1200" b="1" i="0" u="none" strike="noStrike" dirty="0">
                <a:solidFill>
                  <a:srgbClr val="4E4E38"/>
                </a:solidFill>
                <a:effectLst/>
                <a:latin typeface="Arial" panose="020B0604020202020204" pitchFamily="34" charset="0"/>
                <a:cs typeface="Arial" panose="020B0604020202020204" pitchFamily="34" charset="0"/>
              </a:rPr>
              <a:t>what it was like when they were growing up in Singapore:</a:t>
            </a:r>
            <a:endParaRPr lang="en-SG" sz="1200" dirty="0">
              <a:solidFill>
                <a:srgbClr val="4E4E38"/>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4E4E38"/>
                </a:solidFill>
                <a:effectLst/>
                <a:latin typeface="Arial" panose="020B0604020202020204" pitchFamily="34" charset="0"/>
                <a:cs typeface="Arial" panose="020B0604020202020204" pitchFamily="34" charset="0"/>
              </a:rPr>
              <a:t>What kind of job did you have when you were younger? What kind of jobs were available back then?</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4E4E38"/>
                </a:solidFill>
                <a:effectLst/>
                <a:latin typeface="Arial" panose="020B0604020202020204" pitchFamily="34" charset="0"/>
                <a:cs typeface="Arial" panose="020B0604020202020204" pitchFamily="34" charset="0"/>
              </a:rPr>
              <a:t>What did you want to be when you grew up? Did you have any big dreams or goals?</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4E4E38"/>
                </a:solidFill>
                <a:effectLst/>
                <a:latin typeface="Arial" panose="020B0604020202020204" pitchFamily="34" charset="0"/>
                <a:cs typeface="Arial" panose="020B0604020202020204" pitchFamily="34" charset="0"/>
              </a:rPr>
              <a:t>What was it like working back then? Were the conditions good or bad?</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4E4E38"/>
                </a:solidFill>
                <a:effectLst/>
                <a:latin typeface="Arial" panose="020B0604020202020204" pitchFamily="34" charset="0"/>
                <a:cs typeface="Arial" panose="020B0604020202020204" pitchFamily="34" charset="0"/>
              </a:rPr>
              <a:t>What did you like most or least about your job?</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4E4E38"/>
                </a:solidFill>
                <a:effectLst/>
                <a:latin typeface="Arial" panose="020B0604020202020204" pitchFamily="34" charset="0"/>
                <a:cs typeface="Arial" panose="020B0604020202020204" pitchFamily="34" charset="0"/>
              </a:rPr>
              <a:t>Where was your job located? How did you get to work? How many hours did you work each day and what were the working conditions like?</a:t>
            </a:r>
            <a:endParaRPr lang="en-SG" sz="1200" dirty="0">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7F298CB2-1903-F8A8-CEA4-E58EB102E1F3}"/>
              </a:ext>
            </a:extLst>
          </p:cNvPr>
          <p:cNvPicPr>
            <a:picLocks noChangeAspect="1"/>
          </p:cNvPicPr>
          <p:nvPr/>
        </p:nvPicPr>
        <p:blipFill rotWithShape="1">
          <a:blip r:embed="rId3"/>
          <a:srcRect r="6768"/>
          <a:stretch/>
        </p:blipFill>
        <p:spPr>
          <a:xfrm>
            <a:off x="4724400" y="-3251"/>
            <a:ext cx="4518220" cy="6858000"/>
          </a:xfrm>
          <a:prstGeom prst="rect">
            <a:avLst/>
          </a:prstGeom>
        </p:spPr>
      </p:pic>
      <p:sp>
        <p:nvSpPr>
          <p:cNvPr id="16" name="TextBox 15">
            <a:extLst>
              <a:ext uri="{FF2B5EF4-FFF2-40B4-BE49-F238E27FC236}">
                <a16:creationId xmlns:a16="http://schemas.microsoft.com/office/drawing/2014/main" id="{B3739238-3DCC-51C6-77B1-86D987D96AB0}"/>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Singapore, My Country, My Home </a:t>
            </a:r>
            <a:endParaRPr lang="en-SG" sz="1200" b="1" u="sng"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FE8680A-5F5E-EAC5-7964-6795203697E7}"/>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My Dream for Singapore </a:t>
            </a:r>
            <a:endParaRPr lang="en-SG" sz="1200" b="1" u="sng"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CB40692-7BE9-6BF6-4AC7-190D0A81F71B}"/>
              </a:ext>
            </a:extLst>
          </p:cNvPr>
          <p:cNvSpPr txBox="1"/>
          <p:nvPr/>
        </p:nvSpPr>
        <p:spPr>
          <a:xfrm>
            <a:off x="5272438" y="2379343"/>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Getting to Know a Senior/Elder Better</a:t>
            </a:r>
            <a:endParaRPr lang="en-SG" sz="1200" b="1" u="sng"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7229604-06A0-7497-B366-DC71981D4EAB}"/>
              </a:ext>
            </a:extLst>
          </p:cNvPr>
          <p:cNvSpPr txBox="1"/>
          <p:nvPr/>
        </p:nvSpPr>
        <p:spPr>
          <a:xfrm>
            <a:off x="5272438" y="4038754"/>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As we celebrate 60 years of Singapore’s progress,</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your dream for Singapore?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will you do to help make this dream come true?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message do you have for Singaporeans to support your dream?</a:t>
            </a:r>
          </a:p>
        </p:txBody>
      </p:sp>
      <p:sp>
        <p:nvSpPr>
          <p:cNvPr id="20" name="TextBox 19">
            <a:extLst>
              <a:ext uri="{FF2B5EF4-FFF2-40B4-BE49-F238E27FC236}">
                <a16:creationId xmlns:a16="http://schemas.microsoft.com/office/drawing/2014/main" id="{C685C54E-7441-C3E7-EAB5-CCAB580C4B68}"/>
              </a:ext>
            </a:extLst>
          </p:cNvPr>
          <p:cNvSpPr txBox="1"/>
          <p:nvPr/>
        </p:nvSpPr>
        <p:spPr>
          <a:xfrm>
            <a:off x="5272438" y="2687480"/>
            <a:ext cx="3871562" cy="707886"/>
          </a:xfrm>
          <a:prstGeom prst="rect">
            <a:avLst/>
          </a:prstGeom>
          <a:noFill/>
        </p:spPr>
        <p:txBody>
          <a:bodyPr wrap="square">
            <a:spAutoFit/>
          </a:bodyPr>
          <a:lstStyle/>
          <a:p>
            <a:r>
              <a:rPr lang="en-SG" sz="1000" b="0" i="0" u="none" strike="noStrike" dirty="0">
                <a:solidFill>
                  <a:srgbClr val="FFFFFF"/>
                </a:solidFill>
                <a:effectLst/>
                <a:latin typeface="Arial" panose="020B0604020202020204" pitchFamily="34" charset="0"/>
                <a:cs typeface="Arial" panose="020B0604020202020204" pitchFamily="34" charset="0"/>
              </a:rPr>
              <a:t>a. Who did you talk to? What did you learn about them that you didn't know before?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b. What values did you learn from your senior/elder?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c. How has Singapore changed since they were your age?</a:t>
            </a:r>
            <a:endParaRPr lang="en-SG" sz="1000" dirty="0">
              <a:solidFill>
                <a:srgbClr val="FFFFFF"/>
              </a:solidFill>
              <a:effectLst/>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58F4F85A-32B1-2926-95B0-D03580AA17F2}"/>
              </a:ext>
            </a:extLst>
          </p:cNvPr>
          <p:cNvSpPr txBox="1"/>
          <p:nvPr/>
        </p:nvSpPr>
        <p:spPr>
          <a:xfrm>
            <a:off x="5272438" y="5526970"/>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Public Transport in Singapore</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an interesting place to visit, food to try, or experience you would recommend?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Why do you enjoy it so much?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makes Singapore special to you?</a:t>
            </a:r>
          </a:p>
        </p:txBody>
      </p:sp>
    </p:spTree>
    <p:extLst>
      <p:ext uri="{BB962C8B-B14F-4D97-AF65-F5344CB8AC3E}">
        <p14:creationId xmlns:p14="http://schemas.microsoft.com/office/powerpoint/2010/main" val="101616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EC0E86-9BFF-BA17-F6F7-B3688FF8E5F6}"/>
              </a:ext>
            </a:extLst>
          </p:cNvPr>
          <p:cNvPicPr>
            <a:picLocks noChangeAspect="1"/>
          </p:cNvPicPr>
          <p:nvPr/>
        </p:nvPicPr>
        <p:blipFill>
          <a:blip r:embed="rId2"/>
          <a:stretch>
            <a:fillRect/>
          </a:stretch>
        </p:blipFill>
        <p:spPr>
          <a:xfrm>
            <a:off x="0" y="0"/>
            <a:ext cx="4846211" cy="6858000"/>
          </a:xfrm>
          <a:prstGeom prst="rect">
            <a:avLst/>
          </a:prstGeom>
        </p:spPr>
      </p:pic>
      <p:sp>
        <p:nvSpPr>
          <p:cNvPr id="6" name="TextBox 5">
            <a:extLst>
              <a:ext uri="{FF2B5EF4-FFF2-40B4-BE49-F238E27FC236}">
                <a16:creationId xmlns:a16="http://schemas.microsoft.com/office/drawing/2014/main" id="{4633CC31-8498-8F22-FE5A-6A3975FEB070}"/>
              </a:ext>
            </a:extLst>
          </p:cNvPr>
          <p:cNvSpPr txBox="1"/>
          <p:nvPr/>
        </p:nvSpPr>
        <p:spPr>
          <a:xfrm>
            <a:off x="552508" y="2006699"/>
            <a:ext cx="3965713" cy="3231654"/>
          </a:xfrm>
          <a:prstGeom prst="rect">
            <a:avLst/>
          </a:prstGeom>
          <a:noFill/>
        </p:spPr>
        <p:txBody>
          <a:bodyPr wrap="square">
            <a:spAutoFit/>
          </a:bodyPr>
          <a:lstStyle/>
          <a:p>
            <a:r>
              <a:rPr lang="en-SG" sz="1200" b="1" i="0" u="none" strike="noStrike" dirty="0">
                <a:solidFill>
                  <a:srgbClr val="000000"/>
                </a:solidFill>
                <a:effectLst/>
                <a:latin typeface="Arial" panose="020B0604020202020204" pitchFamily="34" charset="0"/>
                <a:cs typeface="Arial" panose="020B0604020202020204" pitchFamily="34" charset="0"/>
              </a:rPr>
              <a:t>Singapore is a place with lots of different kinds of food, thanks to the different people who live here. Chinese, Malay, and Indian cultures have all mixed together and created new dishes that we all love to eat. </a:t>
            </a:r>
          </a:p>
          <a:p>
            <a:endParaRPr lang="en-SG" sz="1200" dirty="0">
              <a:solidFill>
                <a:srgbClr val="000000"/>
              </a:solidFill>
              <a:effectLst/>
              <a:latin typeface="Arial" panose="020B0604020202020204" pitchFamily="34" charset="0"/>
              <a:cs typeface="Arial" panose="020B0604020202020204" pitchFamily="34" charset="0"/>
            </a:endParaRPr>
          </a:p>
          <a:p>
            <a:r>
              <a:rPr lang="en-SG" sz="1200" b="0" i="0" u="none" strike="noStrike" dirty="0">
                <a:solidFill>
                  <a:srgbClr val="000000"/>
                </a:solidFill>
                <a:effectLst/>
                <a:latin typeface="Arial" panose="020B0604020202020204" pitchFamily="34" charset="0"/>
                <a:cs typeface="Arial" panose="020B0604020202020204" pitchFamily="34" charset="0"/>
              </a:rPr>
              <a:t>Here are some questions you can ask your parents or grandparents about </a:t>
            </a:r>
            <a:r>
              <a:rPr lang="en-SG" sz="1200" b="1" i="0" u="none" strike="noStrike" dirty="0">
                <a:solidFill>
                  <a:srgbClr val="000000"/>
                </a:solidFill>
                <a:effectLst/>
                <a:latin typeface="Arial" panose="020B0604020202020204" pitchFamily="34" charset="0"/>
                <a:cs typeface="Arial" panose="020B0604020202020204" pitchFamily="34" charset="0"/>
              </a:rPr>
              <a:t>what it was like when they were growing up in Singapore:</a:t>
            </a:r>
            <a:endParaRPr lang="en-SG" sz="1200" dirty="0">
              <a:solidFill>
                <a:srgbClr val="000000"/>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What's your </a:t>
            </a:r>
            <a:r>
              <a:rPr lang="en-SG" sz="1200" b="0" i="0" u="none" strike="noStrike" dirty="0" err="1">
                <a:solidFill>
                  <a:srgbClr val="000000"/>
                </a:solidFill>
                <a:effectLst/>
                <a:latin typeface="Arial" panose="020B0604020202020204" pitchFamily="34" charset="0"/>
                <a:cs typeface="Arial" panose="020B0604020202020204" pitchFamily="34" charset="0"/>
              </a:rPr>
              <a:t>favorite</a:t>
            </a:r>
            <a:r>
              <a:rPr lang="en-SG" sz="1200" b="0" i="0" u="none" strike="noStrike" dirty="0">
                <a:solidFill>
                  <a:srgbClr val="000000"/>
                </a:solidFill>
                <a:effectLst/>
                <a:latin typeface="Arial" panose="020B0604020202020204" pitchFamily="34" charset="0"/>
                <a:cs typeface="Arial" panose="020B0604020202020204" pitchFamily="34" charset="0"/>
              </a:rPr>
              <a:t> local food or snack when you were growing up?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Did you make it at home, or did you buy it from somewhere?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When do you usually eat it, and why do you like it so much?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are some local food brands that you and your family enjoy?</a:t>
            </a:r>
            <a:endParaRPr lang="en-SG"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29E6727-AAC4-2413-E360-6BBF79F2FA1B}"/>
              </a:ext>
            </a:extLst>
          </p:cNvPr>
          <p:cNvPicPr>
            <a:picLocks noChangeAspect="1"/>
          </p:cNvPicPr>
          <p:nvPr/>
        </p:nvPicPr>
        <p:blipFill rotWithShape="1">
          <a:blip r:embed="rId3"/>
          <a:srcRect r="6768"/>
          <a:stretch/>
        </p:blipFill>
        <p:spPr>
          <a:xfrm>
            <a:off x="4724400" y="-3251"/>
            <a:ext cx="4518220" cy="6858000"/>
          </a:xfrm>
          <a:prstGeom prst="rect">
            <a:avLst/>
          </a:prstGeom>
        </p:spPr>
      </p:pic>
      <p:sp>
        <p:nvSpPr>
          <p:cNvPr id="9" name="TextBox 8">
            <a:extLst>
              <a:ext uri="{FF2B5EF4-FFF2-40B4-BE49-F238E27FC236}">
                <a16:creationId xmlns:a16="http://schemas.microsoft.com/office/drawing/2014/main" id="{DD6CDD9C-2020-602E-FDB6-18E00A56C37E}"/>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Singapore, My Country, My Home </a:t>
            </a:r>
            <a:endParaRPr lang="en-SG" sz="1200" b="1" u="sng"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D5D9DBC-285B-1ECD-5E1B-5334175FC84F}"/>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My Dream for Singapore </a:t>
            </a:r>
            <a:endParaRPr lang="en-SG" sz="1200" b="1"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0506C86-ACB2-E3EA-9DF0-C2924515E326}"/>
              </a:ext>
            </a:extLst>
          </p:cNvPr>
          <p:cNvSpPr txBox="1"/>
          <p:nvPr/>
        </p:nvSpPr>
        <p:spPr>
          <a:xfrm>
            <a:off x="5272438" y="2379343"/>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Getting to Know a Senior/Elder Better</a:t>
            </a:r>
            <a:endParaRPr lang="en-SG" sz="1200" b="1" u="sng"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9BF524BB-607D-8186-CECB-A6EF926F0066}"/>
              </a:ext>
            </a:extLst>
          </p:cNvPr>
          <p:cNvSpPr txBox="1"/>
          <p:nvPr/>
        </p:nvSpPr>
        <p:spPr>
          <a:xfrm>
            <a:off x="5272438" y="4038754"/>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As we celebrate 60 years of Singapore’s progress,</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your dream for Singapore?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will you do to help make this dream come true?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message do you have for Singaporeans to support your dream?</a:t>
            </a:r>
          </a:p>
        </p:txBody>
      </p:sp>
      <p:sp>
        <p:nvSpPr>
          <p:cNvPr id="13" name="TextBox 12">
            <a:extLst>
              <a:ext uri="{FF2B5EF4-FFF2-40B4-BE49-F238E27FC236}">
                <a16:creationId xmlns:a16="http://schemas.microsoft.com/office/drawing/2014/main" id="{261754B1-337F-6E08-C2B1-A5B1C5CAAB3F}"/>
              </a:ext>
            </a:extLst>
          </p:cNvPr>
          <p:cNvSpPr txBox="1"/>
          <p:nvPr/>
        </p:nvSpPr>
        <p:spPr>
          <a:xfrm>
            <a:off x="5272438" y="2687480"/>
            <a:ext cx="3871562" cy="707886"/>
          </a:xfrm>
          <a:prstGeom prst="rect">
            <a:avLst/>
          </a:prstGeom>
          <a:noFill/>
        </p:spPr>
        <p:txBody>
          <a:bodyPr wrap="square">
            <a:spAutoFit/>
          </a:bodyPr>
          <a:lstStyle/>
          <a:p>
            <a:r>
              <a:rPr lang="en-SG" sz="1000" b="0" i="0" u="none" strike="noStrike" dirty="0">
                <a:solidFill>
                  <a:srgbClr val="FFFFFF"/>
                </a:solidFill>
                <a:effectLst/>
                <a:latin typeface="Arial" panose="020B0604020202020204" pitchFamily="34" charset="0"/>
                <a:cs typeface="Arial" panose="020B0604020202020204" pitchFamily="34" charset="0"/>
              </a:rPr>
              <a:t>a. Who did you talk to? What did you learn about them that you didn't know before?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b. What values did you learn from your senior/elder?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c. How has Singapore changed since they were your age?</a:t>
            </a:r>
            <a:endParaRPr lang="en-SG" sz="1000" dirty="0">
              <a:solidFill>
                <a:srgbClr val="FFFFFF"/>
              </a:solidFill>
              <a:effectLst/>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176290AA-3F3C-6ECE-7C16-6053C79024D9}"/>
              </a:ext>
            </a:extLst>
          </p:cNvPr>
          <p:cNvSpPr txBox="1"/>
          <p:nvPr/>
        </p:nvSpPr>
        <p:spPr>
          <a:xfrm>
            <a:off x="5272438" y="5526970"/>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Public Transport in Singapore</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an interesting place to visit, food to try, or experience you would recommend?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Why do you enjoy it so much?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makes Singapore special to you?</a:t>
            </a:r>
          </a:p>
        </p:txBody>
      </p:sp>
    </p:spTree>
    <p:extLst>
      <p:ext uri="{BB962C8B-B14F-4D97-AF65-F5344CB8AC3E}">
        <p14:creationId xmlns:p14="http://schemas.microsoft.com/office/powerpoint/2010/main" val="72994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E247885-635B-24CA-4043-686782F91CE4}"/>
              </a:ext>
            </a:extLst>
          </p:cNvPr>
          <p:cNvPicPr>
            <a:picLocks noChangeAspect="1"/>
          </p:cNvPicPr>
          <p:nvPr/>
        </p:nvPicPr>
        <p:blipFill rotWithShape="1">
          <a:blip r:embed="rId2"/>
          <a:srcRect r="6768"/>
          <a:stretch/>
        </p:blipFill>
        <p:spPr>
          <a:xfrm>
            <a:off x="4724400" y="-3251"/>
            <a:ext cx="4518220" cy="6858000"/>
          </a:xfrm>
          <a:prstGeom prst="rect">
            <a:avLst/>
          </a:prstGeom>
        </p:spPr>
      </p:pic>
      <p:sp>
        <p:nvSpPr>
          <p:cNvPr id="20" name="TextBox 19">
            <a:extLst>
              <a:ext uri="{FF2B5EF4-FFF2-40B4-BE49-F238E27FC236}">
                <a16:creationId xmlns:a16="http://schemas.microsoft.com/office/drawing/2014/main" id="{25F17CA7-53D6-1C24-4AAA-50FE4D5A3D1C}"/>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Singapore, My Country, My Home </a:t>
            </a:r>
            <a:endParaRPr lang="en-SG" sz="1200" b="1" u="sng"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179DC0B6-4B6B-9595-039F-0E56443C29AD}"/>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My Dream for Singapore </a:t>
            </a:r>
            <a:endParaRPr lang="en-SG" sz="1200" b="1" u="sng"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391E954-2B48-B47D-679D-326655BE9016}"/>
              </a:ext>
            </a:extLst>
          </p:cNvPr>
          <p:cNvSpPr txBox="1"/>
          <p:nvPr/>
        </p:nvSpPr>
        <p:spPr>
          <a:xfrm>
            <a:off x="5272438" y="2379343"/>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Getting to Know a Senior/Elder Better</a:t>
            </a:r>
            <a:endParaRPr lang="en-SG" sz="1200" b="1" u="sng"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C959A57-2D40-2A97-FE78-5A5E67F6A2D4}"/>
              </a:ext>
            </a:extLst>
          </p:cNvPr>
          <p:cNvSpPr txBox="1"/>
          <p:nvPr/>
        </p:nvSpPr>
        <p:spPr>
          <a:xfrm>
            <a:off x="5272438" y="4038754"/>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As we celebrate 60 years of Singapore’s progress,</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your dream for Singapore?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will you do to help make this dream come true?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message do you have for Singaporeans to support your dream?</a:t>
            </a:r>
          </a:p>
        </p:txBody>
      </p:sp>
      <p:sp>
        <p:nvSpPr>
          <p:cNvPr id="24" name="TextBox 23">
            <a:extLst>
              <a:ext uri="{FF2B5EF4-FFF2-40B4-BE49-F238E27FC236}">
                <a16:creationId xmlns:a16="http://schemas.microsoft.com/office/drawing/2014/main" id="{9BD576AC-863F-7339-FB0D-469E66D3957E}"/>
              </a:ext>
            </a:extLst>
          </p:cNvPr>
          <p:cNvSpPr txBox="1"/>
          <p:nvPr/>
        </p:nvSpPr>
        <p:spPr>
          <a:xfrm>
            <a:off x="5272438" y="2687480"/>
            <a:ext cx="3871562" cy="707886"/>
          </a:xfrm>
          <a:prstGeom prst="rect">
            <a:avLst/>
          </a:prstGeom>
          <a:noFill/>
        </p:spPr>
        <p:txBody>
          <a:bodyPr wrap="square">
            <a:spAutoFit/>
          </a:bodyPr>
          <a:lstStyle/>
          <a:p>
            <a:r>
              <a:rPr lang="en-SG" sz="1000" b="0" i="0" u="none" strike="noStrike" dirty="0">
                <a:solidFill>
                  <a:srgbClr val="FFFFFF"/>
                </a:solidFill>
                <a:effectLst/>
                <a:latin typeface="Arial" panose="020B0604020202020204" pitchFamily="34" charset="0"/>
                <a:cs typeface="Arial" panose="020B0604020202020204" pitchFamily="34" charset="0"/>
              </a:rPr>
              <a:t>a. Who did you talk to? What did you learn about them that you didn't know before?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b. What values did you learn from your senior/elder? </a:t>
            </a:r>
            <a:endParaRPr lang="en-SG" sz="1000" dirty="0">
              <a:solidFill>
                <a:srgbClr val="FFFFFF"/>
              </a:solidFill>
              <a:effectLst/>
              <a:latin typeface="Arial" panose="020B0604020202020204" pitchFamily="34" charset="0"/>
              <a:cs typeface="Arial" panose="020B0604020202020204" pitchFamily="34" charset="0"/>
            </a:endParaRPr>
          </a:p>
          <a:p>
            <a:r>
              <a:rPr lang="en-SG" sz="1000" b="0" i="0" u="none" strike="noStrike" dirty="0">
                <a:solidFill>
                  <a:srgbClr val="FFFFFF"/>
                </a:solidFill>
                <a:effectLst/>
                <a:latin typeface="Arial" panose="020B0604020202020204" pitchFamily="34" charset="0"/>
                <a:cs typeface="Arial" panose="020B0604020202020204" pitchFamily="34" charset="0"/>
              </a:rPr>
              <a:t>c. How has Singapore changed since they were your age?</a:t>
            </a:r>
            <a:endParaRPr lang="en-SG" sz="1000" dirty="0">
              <a:solidFill>
                <a:srgbClr val="FFFFFF"/>
              </a:solidFill>
              <a:effectLst/>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242AE71-18E6-F51B-0DEE-6E4C509E86EA}"/>
              </a:ext>
            </a:extLst>
          </p:cNvPr>
          <p:cNvSpPr txBox="1"/>
          <p:nvPr/>
        </p:nvSpPr>
        <p:spPr>
          <a:xfrm>
            <a:off x="5272438" y="5526970"/>
            <a:ext cx="3769394" cy="861774"/>
          </a:xfrm>
          <a:prstGeom prst="rect">
            <a:avLst/>
          </a:prstGeom>
          <a:noFill/>
        </p:spPr>
        <p:txBody>
          <a:bodyPr wrap="square">
            <a:spAutoFit/>
          </a:bodyPr>
          <a:lstStyle/>
          <a:p>
            <a:r>
              <a:rPr lang="en-SG" sz="1000" dirty="0">
                <a:solidFill>
                  <a:srgbClr val="FFFFFF"/>
                </a:solidFill>
                <a:latin typeface="Arial" panose="020B0604020202020204" pitchFamily="34" charset="0"/>
                <a:cs typeface="Arial" panose="020B0604020202020204" pitchFamily="34" charset="0"/>
              </a:rPr>
              <a:t>Public Transport in Singapore</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is an interesting place to visit, food to try, or experience you would recommend?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Why do you enjoy it so much? </a:t>
            </a:r>
          </a:p>
          <a:p>
            <a:pPr marL="171450" indent="-171450">
              <a:buFont typeface="Arial" panose="020B0604020202020204" pitchFamily="34" charset="0"/>
              <a:buChar char="•"/>
            </a:pPr>
            <a:r>
              <a:rPr lang="en-SG" sz="1000" dirty="0">
                <a:solidFill>
                  <a:srgbClr val="FFFFFF"/>
                </a:solidFill>
                <a:latin typeface="Arial" panose="020B0604020202020204" pitchFamily="34" charset="0"/>
                <a:cs typeface="Arial" panose="020B0604020202020204" pitchFamily="34" charset="0"/>
              </a:rPr>
              <a:t>What makes Singapore special to you?</a:t>
            </a:r>
          </a:p>
        </p:txBody>
      </p:sp>
      <p:pic>
        <p:nvPicPr>
          <p:cNvPr id="7" name="Picture 6">
            <a:extLst>
              <a:ext uri="{FF2B5EF4-FFF2-40B4-BE49-F238E27FC236}">
                <a16:creationId xmlns:a16="http://schemas.microsoft.com/office/drawing/2014/main" id="{1A27F9E3-CAB5-4F61-BA8D-D54C1CABB091}"/>
              </a:ext>
            </a:extLst>
          </p:cNvPr>
          <p:cNvPicPr>
            <a:picLocks noChangeAspect="1"/>
          </p:cNvPicPr>
          <p:nvPr/>
        </p:nvPicPr>
        <p:blipFill>
          <a:blip r:embed="rId3"/>
          <a:stretch>
            <a:fillRect/>
          </a:stretch>
        </p:blipFill>
        <p:spPr>
          <a:xfrm>
            <a:off x="0" y="0"/>
            <a:ext cx="4846211" cy="6858000"/>
          </a:xfrm>
          <a:prstGeom prst="rect">
            <a:avLst/>
          </a:prstGeom>
        </p:spPr>
      </p:pic>
      <p:sp>
        <p:nvSpPr>
          <p:cNvPr id="11" name="TextBox 10">
            <a:extLst>
              <a:ext uri="{FF2B5EF4-FFF2-40B4-BE49-F238E27FC236}">
                <a16:creationId xmlns:a16="http://schemas.microsoft.com/office/drawing/2014/main" id="{3A379EAC-B682-2B2E-A437-A0E359B6D5C1}"/>
              </a:ext>
            </a:extLst>
          </p:cNvPr>
          <p:cNvSpPr txBox="1"/>
          <p:nvPr/>
        </p:nvSpPr>
        <p:spPr>
          <a:xfrm>
            <a:off x="1046536" y="2096152"/>
            <a:ext cx="3799675" cy="3785652"/>
          </a:xfrm>
          <a:prstGeom prst="rect">
            <a:avLst/>
          </a:prstGeom>
          <a:noFill/>
        </p:spPr>
        <p:txBody>
          <a:bodyPr wrap="square">
            <a:spAutoFit/>
          </a:bodyPr>
          <a:lstStyle/>
          <a:p>
            <a:r>
              <a:rPr lang="en-SG" sz="1200" b="1" i="0" u="none" strike="noStrike" dirty="0">
                <a:solidFill>
                  <a:srgbClr val="000000"/>
                </a:solidFill>
                <a:effectLst/>
                <a:latin typeface="Arial" panose="020B0604020202020204" pitchFamily="34" charset="0"/>
                <a:cs typeface="Arial" panose="020B0604020202020204" pitchFamily="34" charset="0"/>
              </a:rPr>
              <a:t>Singapore is a place where many people from different cultures live together. They celebrate different festivals and have their own traditions.   </a:t>
            </a:r>
            <a:endParaRPr lang="en-SG" sz="1200" dirty="0">
              <a:solidFill>
                <a:srgbClr val="000000"/>
              </a:solidFill>
              <a:effectLst/>
              <a:latin typeface="Arial" panose="020B0604020202020204" pitchFamily="34" charset="0"/>
              <a:cs typeface="Arial" panose="020B0604020202020204" pitchFamily="34" charset="0"/>
            </a:endParaRPr>
          </a:p>
          <a:p>
            <a:endParaRPr lang="en-SG" sz="1200" b="0" i="0" u="none" strike="noStrike" dirty="0">
              <a:solidFill>
                <a:srgbClr val="000000"/>
              </a:solidFill>
              <a:effectLst/>
              <a:latin typeface="Arial" panose="020B0604020202020204" pitchFamily="34" charset="0"/>
              <a:cs typeface="Arial" panose="020B0604020202020204" pitchFamily="34" charset="0"/>
            </a:endParaRPr>
          </a:p>
          <a:p>
            <a:r>
              <a:rPr lang="en-SG" sz="1200" b="0" i="0" u="none" strike="noStrike" dirty="0">
                <a:solidFill>
                  <a:srgbClr val="000000"/>
                </a:solidFill>
                <a:effectLst/>
                <a:latin typeface="Arial" panose="020B0604020202020204" pitchFamily="34" charset="0"/>
                <a:cs typeface="Arial" panose="020B0604020202020204" pitchFamily="34" charset="0"/>
              </a:rPr>
              <a:t>Here are some questions you can ask your parents or grandparents about </a:t>
            </a:r>
            <a:r>
              <a:rPr lang="en-SG" sz="1200" b="1" i="0" u="none" strike="noStrike" dirty="0">
                <a:solidFill>
                  <a:srgbClr val="000000"/>
                </a:solidFill>
                <a:effectLst/>
                <a:latin typeface="Arial" panose="020B0604020202020204" pitchFamily="34" charset="0"/>
                <a:cs typeface="Arial" panose="020B0604020202020204" pitchFamily="34" charset="0"/>
              </a:rPr>
              <a:t>what it was like when they were growing up in Singapore:</a:t>
            </a:r>
            <a:endParaRPr lang="en-SG" sz="1200" dirty="0">
              <a:solidFill>
                <a:srgbClr val="000000"/>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festivals does he/she celebrate and how do they celebrate it?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is his/her fondest memory of a place he/she used to go during the festivals?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are some hobbies or activities that he/she enjoys during the festivities?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Where are the celebrations held?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Who goes to the celebrations? What do people wear or do during the festival?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What is his/her </a:t>
            </a:r>
            <a:r>
              <a:rPr lang="en-SG" sz="1200" b="0" i="0" u="none" strike="noStrike" dirty="0" err="1">
                <a:solidFill>
                  <a:srgbClr val="000000"/>
                </a:solidFill>
                <a:effectLst/>
                <a:latin typeface="Arial" panose="020B0604020202020204" pitchFamily="34" charset="0"/>
                <a:cs typeface="Arial" panose="020B0604020202020204" pitchFamily="34" charset="0"/>
              </a:rPr>
              <a:t>favorite</a:t>
            </a:r>
            <a:r>
              <a:rPr lang="en-SG" sz="1200" b="0" i="0" u="none" strike="noStrike" dirty="0">
                <a:solidFill>
                  <a:srgbClr val="000000"/>
                </a:solidFill>
                <a:effectLst/>
                <a:latin typeface="Arial" panose="020B0604020202020204" pitchFamily="34" charset="0"/>
                <a:cs typeface="Arial" panose="020B0604020202020204" pitchFamily="34" charset="0"/>
              </a:rPr>
              <a:t> thing about the festivals they celebrate? </a:t>
            </a:r>
            <a:endParaRPr lang="en-SG"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200" b="0" i="0" u="none" strike="noStrike" dirty="0">
                <a:solidFill>
                  <a:srgbClr val="000000"/>
                </a:solidFill>
                <a:effectLst/>
                <a:latin typeface="Arial" panose="020B0604020202020204" pitchFamily="34" charset="0"/>
                <a:cs typeface="Arial" panose="020B0604020202020204" pitchFamily="34" charset="0"/>
              </a:rPr>
              <a:t>Can you share a story about a public holiday in Singapore that your elder/senior celebrates?</a:t>
            </a: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5827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92017E-4719-C2CA-AF6F-020B0AB6C32E}"/>
              </a:ext>
            </a:extLst>
          </p:cNvPr>
          <p:cNvPicPr>
            <a:picLocks noChangeAspect="1"/>
          </p:cNvPicPr>
          <p:nvPr/>
        </p:nvPicPr>
        <p:blipFill>
          <a:blip r:embed="rId2"/>
          <a:stretch>
            <a:fillRect/>
          </a:stretch>
        </p:blipFill>
        <p:spPr>
          <a:xfrm>
            <a:off x="0" y="0"/>
            <a:ext cx="4846211" cy="6858000"/>
          </a:xfrm>
          <a:prstGeom prst="rect">
            <a:avLst/>
          </a:prstGeom>
        </p:spPr>
      </p:pic>
      <p:sp>
        <p:nvSpPr>
          <p:cNvPr id="2" name="TextBox 1">
            <a:extLst>
              <a:ext uri="{FF2B5EF4-FFF2-40B4-BE49-F238E27FC236}">
                <a16:creationId xmlns:a16="http://schemas.microsoft.com/office/drawing/2014/main" id="{836A1957-CFA7-1387-1508-202F4351CBD9}"/>
              </a:ext>
            </a:extLst>
          </p:cNvPr>
          <p:cNvSpPr txBox="1"/>
          <p:nvPr/>
        </p:nvSpPr>
        <p:spPr>
          <a:xfrm>
            <a:off x="572186" y="1779093"/>
            <a:ext cx="3847416" cy="3539430"/>
          </a:xfrm>
          <a:prstGeom prst="rect">
            <a:avLst/>
          </a:prstGeom>
          <a:noFill/>
        </p:spPr>
        <p:txBody>
          <a:bodyPr wrap="square">
            <a:spAutoFit/>
          </a:bodyPr>
          <a:lstStyle/>
          <a:p>
            <a:r>
              <a:rPr lang="ko-KR" altLang="en-US" sz="1400" b="1" i="0" u="none" strike="noStrike" dirty="0" err="1">
                <a:solidFill>
                  <a:srgbClr val="000000"/>
                </a:solidFill>
                <a:effectLst/>
                <a:latin typeface="YAEnl21zi4U 2"/>
              </a:rPr>
              <a:t>新加坡拥有出色的公共交通系统和道路网络，让居民和游客能够快速到达各个地方和景点</a:t>
            </a:r>
            <a:r>
              <a:rPr lang="ko-KR" altLang="en-US" sz="1400" b="1" i="0" u="none" strike="noStrike" dirty="0">
                <a:solidFill>
                  <a:srgbClr val="000000"/>
                </a:solidFill>
                <a:effectLst/>
                <a:latin typeface="YAEnl21zi4U 2"/>
              </a:rPr>
              <a:t>。</a:t>
            </a:r>
            <a:endParaRPr lang="en-US" altLang="ko-KR" sz="1400" b="1" i="0" u="none" strike="noStrike" dirty="0">
              <a:solidFill>
                <a:srgbClr val="000000"/>
              </a:solidFill>
              <a:effectLst/>
              <a:latin typeface="YAEnl21zi4U 2"/>
            </a:endParaRPr>
          </a:p>
          <a:p>
            <a:endParaRPr lang="ko-KR" altLang="en-US" sz="1400" dirty="0">
              <a:solidFill>
                <a:srgbClr val="000000"/>
              </a:solidFill>
              <a:effectLst/>
              <a:latin typeface="YAEnl21zi4U 2"/>
            </a:endParaRPr>
          </a:p>
          <a:p>
            <a:r>
              <a:rPr lang="ko-KR" altLang="en-US" sz="1400" b="0" i="0" u="none" strike="noStrike" dirty="0" err="1">
                <a:solidFill>
                  <a:srgbClr val="000000"/>
                </a:solidFill>
                <a:effectLst/>
                <a:latin typeface="YAEnl21zi4U 2"/>
              </a:rPr>
              <a:t>以下是一些问题，请问您的父母或祖父母在新加坡成长时的生活情况</a:t>
            </a:r>
            <a:r>
              <a:rPr lang="ko-KR" altLang="en-US" sz="1400" b="0" i="0" u="none" strike="noStrike" dirty="0">
                <a:solidFill>
                  <a:srgbClr val="000000"/>
                </a:solidFill>
                <a:effectLst/>
                <a:latin typeface="YAEnl21zi4U 2"/>
              </a:rPr>
              <a:t>：</a:t>
            </a:r>
            <a:endParaRPr lang="ko-KR" altLang="en-US" sz="1400" dirty="0">
              <a:solidFill>
                <a:srgbClr val="000000"/>
              </a:solidFill>
              <a:effectLst/>
              <a:latin typeface="YAEnl21zi4U 2"/>
            </a:endParaRPr>
          </a:p>
          <a:p>
            <a:pPr marL="285750" indent="-285750">
              <a:buFont typeface="Arial" panose="020B0604020202020204" pitchFamily="34" charset="0"/>
              <a:buChar char="•"/>
            </a:pPr>
            <a:r>
              <a:rPr lang="ko-KR" altLang="en-US" sz="1400" b="0" i="0" u="none" strike="noStrike" dirty="0" err="1">
                <a:solidFill>
                  <a:srgbClr val="000000"/>
                </a:solidFill>
                <a:effectLst/>
              </a:rPr>
              <a:t>您小时候喜欢什么样的爱好？您喜欢通过什么方式娱乐自己？新加坡人通常在空闲时间会做哪些活动</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您以前住在哪里？那里的生活是怎样的？您最喜欢的地方是哪里</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您还记得小时候去过的旅游景点吗？现在这些地方还受欢迎吗？您知道它们的具体位置吗</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您知道过去有哪些有趣的地铁站或道路名称吗？或许您可以了解一下您曾经去过并怀有美好回忆的地方的历史背景</a:t>
            </a:r>
            <a:r>
              <a:rPr lang="ko-KR" altLang="en-US" sz="1400" b="0" i="0" u="none" strike="noStrike" dirty="0">
                <a:solidFill>
                  <a:srgbClr val="000000"/>
                </a:solidFill>
                <a:effectLst/>
              </a:rPr>
              <a:t>。</a:t>
            </a:r>
            <a:endParaRPr lang="ko-KR" altLang="en-US" sz="1400" dirty="0"/>
          </a:p>
        </p:txBody>
      </p:sp>
      <p:pic>
        <p:nvPicPr>
          <p:cNvPr id="3" name="Picture 2">
            <a:extLst>
              <a:ext uri="{FF2B5EF4-FFF2-40B4-BE49-F238E27FC236}">
                <a16:creationId xmlns:a16="http://schemas.microsoft.com/office/drawing/2014/main" id="{990BB8CE-D84E-233B-CD65-9F279BCF8547}"/>
              </a:ext>
            </a:extLst>
          </p:cNvPr>
          <p:cNvPicPr>
            <a:picLocks noChangeAspect="1"/>
          </p:cNvPicPr>
          <p:nvPr/>
        </p:nvPicPr>
        <p:blipFill rotWithShape="1">
          <a:blip r:embed="rId3"/>
          <a:srcRect r="6768"/>
          <a:stretch/>
        </p:blipFill>
        <p:spPr>
          <a:xfrm>
            <a:off x="4724400" y="0"/>
            <a:ext cx="4518220" cy="6858000"/>
          </a:xfrm>
          <a:prstGeom prst="rect">
            <a:avLst/>
          </a:prstGeom>
        </p:spPr>
      </p:pic>
      <p:sp>
        <p:nvSpPr>
          <p:cNvPr id="4" name="TextBox 3">
            <a:extLst>
              <a:ext uri="{FF2B5EF4-FFF2-40B4-BE49-F238E27FC236}">
                <a16:creationId xmlns:a16="http://schemas.microsoft.com/office/drawing/2014/main" id="{3D77C962-2959-30AA-E317-95B5AD8E3343}"/>
              </a:ext>
            </a:extLst>
          </p:cNvPr>
          <p:cNvSpPr txBox="1"/>
          <p:nvPr/>
        </p:nvSpPr>
        <p:spPr>
          <a:xfrm>
            <a:off x="5272438" y="5257782"/>
            <a:ext cx="4073272" cy="276999"/>
          </a:xfrm>
          <a:prstGeom prst="rect">
            <a:avLst/>
          </a:prstGeom>
          <a:noFill/>
        </p:spPr>
        <p:txBody>
          <a:bodyPr wrap="square">
            <a:spAutoFit/>
          </a:bodyPr>
          <a:lstStyle/>
          <a:p>
            <a:r>
              <a:rPr lang="ko-KR" altLang="en-US" sz="1200" b="1" i="0" u="none" strike="noStrike" dirty="0" err="1">
                <a:solidFill>
                  <a:srgbClr val="272727"/>
                </a:solidFill>
                <a:effectLst/>
              </a:rPr>
              <a:t>新加坡，我的国家，我的家</a:t>
            </a:r>
            <a:endParaRPr lang="en-SG" sz="1200" b="1" u="sng"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B76CB5F-B2C4-E83B-5B8E-07BCC25AC418}"/>
              </a:ext>
            </a:extLst>
          </p:cNvPr>
          <p:cNvSpPr txBox="1"/>
          <p:nvPr/>
        </p:nvSpPr>
        <p:spPr>
          <a:xfrm>
            <a:off x="5272438" y="3684641"/>
            <a:ext cx="4073272" cy="276999"/>
          </a:xfrm>
          <a:prstGeom prst="rect">
            <a:avLst/>
          </a:prstGeom>
          <a:noFill/>
        </p:spPr>
        <p:txBody>
          <a:bodyPr wrap="square">
            <a:spAutoFit/>
          </a:bodyPr>
          <a:lstStyle/>
          <a:p>
            <a:r>
              <a:rPr lang="ko-KR" altLang="en-US" sz="1200" b="1" i="0" u="sng" strike="noStrike" dirty="0" err="1">
                <a:solidFill>
                  <a:srgbClr val="272727"/>
                </a:solidFill>
                <a:effectLst/>
              </a:rPr>
              <a:t>我的新加坡梦</a:t>
            </a:r>
            <a:endParaRPr lang="en-SG" sz="1200" b="1" u="sng"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F8B2374-270F-90A0-825F-A2769F69F45A}"/>
              </a:ext>
            </a:extLst>
          </p:cNvPr>
          <p:cNvSpPr txBox="1"/>
          <p:nvPr/>
        </p:nvSpPr>
        <p:spPr>
          <a:xfrm>
            <a:off x="5272438" y="2379343"/>
            <a:ext cx="4073272" cy="276999"/>
          </a:xfrm>
          <a:prstGeom prst="rect">
            <a:avLst/>
          </a:prstGeom>
          <a:noFill/>
        </p:spPr>
        <p:txBody>
          <a:bodyPr wrap="square">
            <a:spAutoFit/>
          </a:bodyPr>
          <a:lstStyle/>
          <a:p>
            <a:r>
              <a:rPr lang="ko-KR" altLang="en-US" sz="1200" b="1" i="0" u="sng" strike="noStrike" dirty="0" err="1">
                <a:solidFill>
                  <a:srgbClr val="272727"/>
                </a:solidFill>
                <a:effectLst/>
              </a:rPr>
              <a:t>更深入地了解一位长者</a:t>
            </a:r>
            <a:endParaRPr lang="en-SG" sz="1200" b="1" u="sng"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C0D8308-2227-D4B7-D810-9605B7E634A1}"/>
              </a:ext>
            </a:extLst>
          </p:cNvPr>
          <p:cNvSpPr txBox="1"/>
          <p:nvPr/>
        </p:nvSpPr>
        <p:spPr>
          <a:xfrm>
            <a:off x="5272438" y="4038754"/>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我们朝着更美好的未来迈进</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你对新加坡有什么梦想</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为了实现这个梦想，你将会做些什么</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你对新加坡人有什么支持您的梦想的信息</a:t>
            </a:r>
            <a:r>
              <a:rPr lang="ko-KR" altLang="en-US" sz="1000" b="0" i="0" u="none" strike="noStrike" dirty="0">
                <a:solidFill>
                  <a:srgbClr val="FFFFFF"/>
                </a:solidFill>
                <a:effectLst/>
              </a:rPr>
              <a:t>？</a:t>
            </a:r>
            <a:endParaRPr lang="ko-KR" altLang="en-US" sz="1000" dirty="0"/>
          </a:p>
        </p:txBody>
      </p:sp>
      <p:sp>
        <p:nvSpPr>
          <p:cNvPr id="10" name="TextBox 9">
            <a:extLst>
              <a:ext uri="{FF2B5EF4-FFF2-40B4-BE49-F238E27FC236}">
                <a16:creationId xmlns:a16="http://schemas.microsoft.com/office/drawing/2014/main" id="{CF8EDF9B-08CF-2A43-2C83-C27C8C748CEE}"/>
              </a:ext>
            </a:extLst>
          </p:cNvPr>
          <p:cNvSpPr txBox="1"/>
          <p:nvPr/>
        </p:nvSpPr>
        <p:spPr>
          <a:xfrm>
            <a:off x="5272438" y="2687480"/>
            <a:ext cx="3871562" cy="553998"/>
          </a:xfrm>
          <a:prstGeom prst="rect">
            <a:avLst/>
          </a:prstGeom>
          <a:noFill/>
        </p:spPr>
        <p:txBody>
          <a:bodyPr wrap="square">
            <a:spAutoFit/>
          </a:bodyPr>
          <a:lstStyle/>
          <a:p>
            <a:pPr marL="171450" indent="-171450">
              <a:buFont typeface="Arial" panose="020B0604020202020204" pitchFamily="34" charset="0"/>
              <a:buChar char="•"/>
            </a:pPr>
            <a:r>
              <a:rPr lang="ko-KR" altLang="en-US" sz="1000" b="0" i="0" u="none" strike="noStrike" dirty="0" err="1">
                <a:solidFill>
                  <a:srgbClr val="FFFFFF"/>
                </a:solidFill>
                <a:effectLst/>
              </a:rPr>
              <a:t>你和谁交谈了？你了解到了他们以前不知道的事情吗</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你从长者身上学到了哪些价值观</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自他们年轻时以来，新加坡发生了哪些变化</a:t>
            </a:r>
            <a:r>
              <a:rPr lang="ko-KR" altLang="en-US" sz="1000" b="0" i="0" u="none" strike="noStrike" dirty="0">
                <a:solidFill>
                  <a:srgbClr val="FFFFFF"/>
                </a:solidFill>
                <a:effectLst/>
              </a:rPr>
              <a:t>？</a:t>
            </a:r>
            <a:endParaRPr lang="ko-KR" altLang="en-US" sz="1000" dirty="0"/>
          </a:p>
        </p:txBody>
      </p:sp>
      <p:sp>
        <p:nvSpPr>
          <p:cNvPr id="11" name="TextBox 10">
            <a:extLst>
              <a:ext uri="{FF2B5EF4-FFF2-40B4-BE49-F238E27FC236}">
                <a16:creationId xmlns:a16="http://schemas.microsoft.com/office/drawing/2014/main" id="{AD914177-3B8C-1362-3421-52368FC2E67D}"/>
              </a:ext>
            </a:extLst>
          </p:cNvPr>
          <p:cNvSpPr txBox="1"/>
          <p:nvPr/>
        </p:nvSpPr>
        <p:spPr>
          <a:xfrm>
            <a:off x="5272438" y="5526970"/>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当游客重返新加坡</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你会推荐参观哪个有趣的地方、尝试哪些美食或体验呢</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你为什么这么喜欢它</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什么让新加坡对你来说很特别</a:t>
            </a:r>
            <a:r>
              <a:rPr lang="ko-KR" altLang="en-US" sz="1000" b="0" i="0" u="none" strike="noStrike" dirty="0">
                <a:solidFill>
                  <a:srgbClr val="FFFFFF"/>
                </a:solidFill>
                <a:effectLst/>
              </a:rPr>
              <a:t>？</a:t>
            </a:r>
            <a:endParaRPr lang="ko-KR" altLang="en-US" sz="1000" dirty="0"/>
          </a:p>
        </p:txBody>
      </p:sp>
    </p:spTree>
    <p:extLst>
      <p:ext uri="{BB962C8B-B14F-4D97-AF65-F5344CB8AC3E}">
        <p14:creationId xmlns:p14="http://schemas.microsoft.com/office/powerpoint/2010/main" val="350142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42199-2429-0E8A-8999-EE73DF9911FB}"/>
              </a:ext>
            </a:extLst>
          </p:cNvPr>
          <p:cNvPicPr>
            <a:picLocks noChangeAspect="1"/>
          </p:cNvPicPr>
          <p:nvPr/>
        </p:nvPicPr>
        <p:blipFill>
          <a:blip r:embed="rId2"/>
          <a:stretch>
            <a:fillRect/>
          </a:stretch>
        </p:blipFill>
        <p:spPr>
          <a:xfrm>
            <a:off x="0" y="0"/>
            <a:ext cx="4846211" cy="6858000"/>
          </a:xfrm>
          <a:prstGeom prst="rect">
            <a:avLst/>
          </a:prstGeom>
        </p:spPr>
      </p:pic>
      <p:pic>
        <p:nvPicPr>
          <p:cNvPr id="4" name="Picture 3">
            <a:extLst>
              <a:ext uri="{FF2B5EF4-FFF2-40B4-BE49-F238E27FC236}">
                <a16:creationId xmlns:a16="http://schemas.microsoft.com/office/drawing/2014/main" id="{56469BF8-55BB-A44C-F8DD-CCADD1AAD269}"/>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C59D6521-429D-F087-A805-9F60729BCAB8}"/>
              </a:ext>
            </a:extLst>
          </p:cNvPr>
          <p:cNvSpPr txBox="1"/>
          <p:nvPr/>
        </p:nvSpPr>
        <p:spPr>
          <a:xfrm>
            <a:off x="440248" y="1841378"/>
            <a:ext cx="3965713" cy="3323987"/>
          </a:xfrm>
          <a:prstGeom prst="rect">
            <a:avLst/>
          </a:prstGeom>
          <a:noFill/>
        </p:spPr>
        <p:txBody>
          <a:bodyPr wrap="square">
            <a:spAutoFit/>
          </a:bodyPr>
          <a:lstStyle/>
          <a:p>
            <a:r>
              <a:rPr lang="ko-KR" altLang="en-US" sz="1400" b="1" i="0" u="none" strike="noStrike" dirty="0">
                <a:solidFill>
                  <a:srgbClr val="4E4E38"/>
                </a:solidFill>
                <a:effectLst/>
                <a:latin typeface="YAEnl21zi4U 2"/>
              </a:rPr>
              <a:t>新加坡曾经是一个小岛，面临许多大问题，例如水资源短缺和住房不足。但随着时间的推移，新加坡付出了努力改善，现在已经成为贸易、金融和交通等重要领域的中心了！</a:t>
            </a:r>
            <a:endParaRPr lang="en-US" altLang="ko-KR" sz="1400" b="1" i="0" u="none" strike="noStrike" dirty="0">
              <a:solidFill>
                <a:srgbClr val="4E4E38"/>
              </a:solidFill>
              <a:effectLst/>
              <a:latin typeface="YAEnl21zi4U 2"/>
            </a:endParaRPr>
          </a:p>
          <a:p>
            <a:endParaRPr lang="ko-KR" altLang="en-US" sz="1400" dirty="0">
              <a:solidFill>
                <a:srgbClr val="4E4E38"/>
              </a:solidFill>
              <a:effectLst/>
              <a:latin typeface="YAEnl21zi4U 2"/>
            </a:endParaRPr>
          </a:p>
          <a:p>
            <a:r>
              <a:rPr lang="ko-KR" altLang="en-US" sz="1400" b="0" i="0" u="none" strike="noStrike" dirty="0" err="1">
                <a:solidFill>
                  <a:srgbClr val="4E4E38"/>
                </a:solidFill>
                <a:effectLst/>
                <a:latin typeface="YAEnl21zi4U 2"/>
              </a:rPr>
              <a:t>以下是一些你可以问父母或祖父母的问题，询问他们在新加坡成长时的经历</a:t>
            </a:r>
            <a:r>
              <a:rPr lang="ko-KR" altLang="en-US" sz="1400" b="0" i="0" u="none" strike="noStrike" dirty="0">
                <a:solidFill>
                  <a:srgbClr val="4E4E38"/>
                </a:solidFill>
                <a:effectLst/>
                <a:latin typeface="YAEnl21zi4U 2"/>
              </a:rPr>
              <a:t>：</a:t>
            </a:r>
            <a:endParaRPr lang="ko-KR" altLang="en-US" sz="1400" dirty="0">
              <a:solidFill>
                <a:srgbClr val="4E4E38"/>
              </a:solidFill>
              <a:effectLst/>
              <a:latin typeface="YAEnl21zi4U 2"/>
            </a:endParaRPr>
          </a:p>
          <a:p>
            <a:pPr marL="285750" indent="-285750">
              <a:buFont typeface="Arial" panose="020B0604020202020204" pitchFamily="34" charset="0"/>
              <a:buChar char="•"/>
            </a:pPr>
            <a:r>
              <a:rPr lang="ko-KR" altLang="en-US" sz="1400" b="0" i="0" u="none" strike="noStrike" dirty="0" err="1">
                <a:solidFill>
                  <a:srgbClr val="4E4E38"/>
                </a:solidFill>
                <a:effectLst/>
              </a:rPr>
              <a:t>当您年轻时，您从事过什么工作？那时候有哪些职业</a:t>
            </a:r>
            <a:r>
              <a:rPr lang="ko-KR" altLang="en-US" sz="1400" b="0" i="0" u="none" strike="noStrike" dirty="0">
                <a:solidFill>
                  <a:srgbClr val="4E4E38"/>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4E4E38"/>
                </a:solidFill>
                <a:effectLst/>
              </a:rPr>
              <a:t>您长大后想成为什么？有没有什么大梦想或目标</a:t>
            </a:r>
            <a:r>
              <a:rPr lang="ko-KR" altLang="en-US" sz="1400" b="0" i="0" u="none" strike="noStrike" dirty="0">
                <a:solidFill>
                  <a:srgbClr val="4E4E38"/>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4E4E38"/>
                </a:solidFill>
                <a:effectLst/>
              </a:rPr>
              <a:t>当时工作环境如何？工作条件好还是不好</a:t>
            </a:r>
            <a:r>
              <a:rPr lang="ko-KR" altLang="en-US" sz="1400" b="0" i="0" u="none" strike="noStrike" dirty="0">
                <a:solidFill>
                  <a:srgbClr val="4E4E38"/>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4E4E38"/>
                </a:solidFill>
                <a:effectLst/>
              </a:rPr>
              <a:t>您最喜欢或最不喜欢的工作是什么</a:t>
            </a:r>
            <a:r>
              <a:rPr lang="ko-KR" altLang="en-US" sz="1400" b="0" i="0" u="none" strike="noStrike" dirty="0">
                <a:solidFill>
                  <a:srgbClr val="4E4E38"/>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4E4E38"/>
                </a:solidFill>
                <a:effectLst/>
              </a:rPr>
              <a:t>您的工作地点在哪里？您是如何上班的？每天工作多少小时？工作环境如何</a:t>
            </a:r>
            <a:r>
              <a:rPr lang="ko-KR" altLang="en-US" sz="1400" b="0" i="0" u="none" strike="noStrike" dirty="0">
                <a:solidFill>
                  <a:srgbClr val="4E4E38"/>
                </a:solidFill>
                <a:effectLst/>
              </a:rPr>
              <a:t>？</a:t>
            </a:r>
            <a:endParaRPr lang="ko-KR" altLang="en-US" sz="1400" dirty="0"/>
          </a:p>
        </p:txBody>
      </p:sp>
      <p:sp>
        <p:nvSpPr>
          <p:cNvPr id="11" name="TextBox 10">
            <a:extLst>
              <a:ext uri="{FF2B5EF4-FFF2-40B4-BE49-F238E27FC236}">
                <a16:creationId xmlns:a16="http://schemas.microsoft.com/office/drawing/2014/main" id="{B1D261D2-2B17-6E8A-6239-A3D95B11348B}"/>
              </a:ext>
            </a:extLst>
          </p:cNvPr>
          <p:cNvSpPr txBox="1"/>
          <p:nvPr/>
        </p:nvSpPr>
        <p:spPr>
          <a:xfrm>
            <a:off x="5272438" y="5257782"/>
            <a:ext cx="4073272" cy="276999"/>
          </a:xfrm>
          <a:prstGeom prst="rect">
            <a:avLst/>
          </a:prstGeom>
          <a:noFill/>
        </p:spPr>
        <p:txBody>
          <a:bodyPr wrap="square">
            <a:spAutoFit/>
          </a:bodyPr>
          <a:lstStyle/>
          <a:p>
            <a:r>
              <a:rPr lang="ko-KR" altLang="en-US" sz="1200" b="1" i="0" u="none" strike="noStrike" dirty="0" err="1">
                <a:solidFill>
                  <a:srgbClr val="272727"/>
                </a:solidFill>
                <a:effectLst/>
              </a:rPr>
              <a:t>新加坡，我的国家，我的家</a:t>
            </a:r>
            <a:endParaRPr lang="en-SG" sz="1200" b="1" u="sng"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36A5417-F36B-3B19-E365-960CBC05747E}"/>
              </a:ext>
            </a:extLst>
          </p:cNvPr>
          <p:cNvSpPr txBox="1"/>
          <p:nvPr/>
        </p:nvSpPr>
        <p:spPr>
          <a:xfrm>
            <a:off x="5272438" y="3684641"/>
            <a:ext cx="4073272" cy="276999"/>
          </a:xfrm>
          <a:prstGeom prst="rect">
            <a:avLst/>
          </a:prstGeom>
          <a:noFill/>
        </p:spPr>
        <p:txBody>
          <a:bodyPr wrap="square">
            <a:spAutoFit/>
          </a:bodyPr>
          <a:lstStyle/>
          <a:p>
            <a:r>
              <a:rPr lang="ko-KR" altLang="en-US" sz="1200" b="1" i="0" u="sng" strike="noStrike" dirty="0" err="1">
                <a:solidFill>
                  <a:srgbClr val="272727"/>
                </a:solidFill>
                <a:effectLst/>
              </a:rPr>
              <a:t>我的新加坡梦</a:t>
            </a:r>
            <a:endParaRPr lang="en-SG" sz="1200" b="1" u="sng"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19CC3C3-2DF8-602B-C800-37483F5B0AFB}"/>
              </a:ext>
            </a:extLst>
          </p:cNvPr>
          <p:cNvSpPr txBox="1"/>
          <p:nvPr/>
        </p:nvSpPr>
        <p:spPr>
          <a:xfrm>
            <a:off x="5272438" y="2379343"/>
            <a:ext cx="4073272" cy="276999"/>
          </a:xfrm>
          <a:prstGeom prst="rect">
            <a:avLst/>
          </a:prstGeom>
          <a:noFill/>
        </p:spPr>
        <p:txBody>
          <a:bodyPr wrap="square">
            <a:spAutoFit/>
          </a:bodyPr>
          <a:lstStyle/>
          <a:p>
            <a:r>
              <a:rPr lang="ko-KR" altLang="en-US" sz="1200" b="1" i="0" u="sng" strike="noStrike" dirty="0" err="1">
                <a:solidFill>
                  <a:srgbClr val="272727"/>
                </a:solidFill>
                <a:effectLst/>
              </a:rPr>
              <a:t>更深入地了解一位长者</a:t>
            </a:r>
            <a:endParaRPr lang="en-SG" sz="1200" b="1" u="sng"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688357EA-14ED-9150-E90D-A3A019ADEB93}"/>
              </a:ext>
            </a:extLst>
          </p:cNvPr>
          <p:cNvSpPr txBox="1"/>
          <p:nvPr/>
        </p:nvSpPr>
        <p:spPr>
          <a:xfrm>
            <a:off x="5272438" y="4038754"/>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我们朝着更美好的未来迈进</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你对新加坡有什么梦想</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为了实现这个梦想，你将会做些什么</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你对新加坡人有什么支持您的梦想的信息</a:t>
            </a:r>
            <a:r>
              <a:rPr lang="ko-KR" altLang="en-US" sz="1000" b="0" i="0" u="none" strike="noStrike" dirty="0">
                <a:solidFill>
                  <a:srgbClr val="FFFFFF"/>
                </a:solidFill>
                <a:effectLst/>
              </a:rPr>
              <a:t>？</a:t>
            </a:r>
            <a:endParaRPr lang="ko-KR" altLang="en-US" sz="1000" dirty="0"/>
          </a:p>
        </p:txBody>
      </p:sp>
      <p:sp>
        <p:nvSpPr>
          <p:cNvPr id="15" name="TextBox 14">
            <a:extLst>
              <a:ext uri="{FF2B5EF4-FFF2-40B4-BE49-F238E27FC236}">
                <a16:creationId xmlns:a16="http://schemas.microsoft.com/office/drawing/2014/main" id="{FF3A6E5C-4274-E3C6-6201-8600D31C990A}"/>
              </a:ext>
            </a:extLst>
          </p:cNvPr>
          <p:cNvSpPr txBox="1"/>
          <p:nvPr/>
        </p:nvSpPr>
        <p:spPr>
          <a:xfrm>
            <a:off x="5272438" y="2687480"/>
            <a:ext cx="3871562" cy="553998"/>
          </a:xfrm>
          <a:prstGeom prst="rect">
            <a:avLst/>
          </a:prstGeom>
          <a:noFill/>
        </p:spPr>
        <p:txBody>
          <a:bodyPr wrap="square">
            <a:spAutoFit/>
          </a:bodyPr>
          <a:lstStyle/>
          <a:p>
            <a:pPr marL="171450" indent="-171450">
              <a:buFont typeface="Arial" panose="020B0604020202020204" pitchFamily="34" charset="0"/>
              <a:buChar char="•"/>
            </a:pPr>
            <a:r>
              <a:rPr lang="ko-KR" altLang="en-US" sz="1000" b="0" i="0" u="none" strike="noStrike" dirty="0" err="1">
                <a:solidFill>
                  <a:srgbClr val="FFFFFF"/>
                </a:solidFill>
                <a:effectLst/>
              </a:rPr>
              <a:t>你和谁交谈了？你了解到了他们以前不知道的事情吗</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你从长者身上学到了哪些价值观</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自他们年轻时以来，新加坡发生了哪些变化</a:t>
            </a:r>
            <a:r>
              <a:rPr lang="ko-KR" altLang="en-US" sz="1000" b="0" i="0" u="none" strike="noStrike" dirty="0">
                <a:solidFill>
                  <a:srgbClr val="FFFFFF"/>
                </a:solidFill>
                <a:effectLst/>
              </a:rPr>
              <a:t>？</a:t>
            </a:r>
            <a:endParaRPr lang="ko-KR" altLang="en-US" sz="1000" dirty="0"/>
          </a:p>
        </p:txBody>
      </p:sp>
      <p:sp>
        <p:nvSpPr>
          <p:cNvPr id="16" name="TextBox 15">
            <a:extLst>
              <a:ext uri="{FF2B5EF4-FFF2-40B4-BE49-F238E27FC236}">
                <a16:creationId xmlns:a16="http://schemas.microsoft.com/office/drawing/2014/main" id="{1E8089E2-AAA4-B901-D9CE-57AFAC2C0BA9}"/>
              </a:ext>
            </a:extLst>
          </p:cNvPr>
          <p:cNvSpPr txBox="1"/>
          <p:nvPr/>
        </p:nvSpPr>
        <p:spPr>
          <a:xfrm>
            <a:off x="5272438" y="5526970"/>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当游客重返新加坡</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你会推荐参观哪个有趣的地方、尝试哪些美食或体验呢</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你为什么这么喜欢它</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什么让新加坡对你来说很特别</a:t>
            </a:r>
            <a:r>
              <a:rPr lang="ko-KR" altLang="en-US" sz="1000" b="0" i="0" u="none" strike="noStrike" dirty="0">
                <a:solidFill>
                  <a:srgbClr val="FFFFFF"/>
                </a:solidFill>
                <a:effectLst/>
              </a:rPr>
              <a:t>？</a:t>
            </a:r>
            <a:endParaRPr lang="ko-KR" altLang="en-US" sz="1000" dirty="0"/>
          </a:p>
        </p:txBody>
      </p:sp>
    </p:spTree>
    <p:extLst>
      <p:ext uri="{BB962C8B-B14F-4D97-AF65-F5344CB8AC3E}">
        <p14:creationId xmlns:p14="http://schemas.microsoft.com/office/powerpoint/2010/main" val="125375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EC0E86-9BFF-BA17-F6F7-B3688FF8E5F6}"/>
              </a:ext>
            </a:extLst>
          </p:cNvPr>
          <p:cNvPicPr>
            <a:picLocks noChangeAspect="1"/>
          </p:cNvPicPr>
          <p:nvPr/>
        </p:nvPicPr>
        <p:blipFill>
          <a:blip r:embed="rId2"/>
          <a:stretch>
            <a:fillRect/>
          </a:stretch>
        </p:blipFill>
        <p:spPr>
          <a:xfrm>
            <a:off x="0" y="0"/>
            <a:ext cx="4846211" cy="6858000"/>
          </a:xfrm>
          <a:prstGeom prst="rect">
            <a:avLst/>
          </a:prstGeom>
        </p:spPr>
      </p:pic>
      <p:pic>
        <p:nvPicPr>
          <p:cNvPr id="4" name="Picture 3">
            <a:extLst>
              <a:ext uri="{FF2B5EF4-FFF2-40B4-BE49-F238E27FC236}">
                <a16:creationId xmlns:a16="http://schemas.microsoft.com/office/drawing/2014/main" id="{3A166732-B023-6F2F-C2BC-19DDD956FF13}"/>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58365BFC-80C1-894C-B620-EB43566C36A0}"/>
              </a:ext>
            </a:extLst>
          </p:cNvPr>
          <p:cNvSpPr txBox="1"/>
          <p:nvPr/>
        </p:nvSpPr>
        <p:spPr>
          <a:xfrm>
            <a:off x="552508" y="2245238"/>
            <a:ext cx="3965713" cy="2893100"/>
          </a:xfrm>
          <a:prstGeom prst="rect">
            <a:avLst/>
          </a:prstGeom>
          <a:noFill/>
        </p:spPr>
        <p:txBody>
          <a:bodyPr wrap="square">
            <a:spAutoFit/>
          </a:bodyPr>
          <a:lstStyle/>
          <a:p>
            <a:r>
              <a:rPr lang="ko-KR" altLang="en-US" sz="1400" b="1" i="0" u="none" strike="noStrike" dirty="0">
                <a:solidFill>
                  <a:srgbClr val="000000"/>
                </a:solidFill>
                <a:effectLst/>
                <a:latin typeface="YAEnl21zi4U 2"/>
              </a:rPr>
              <a:t>新加坡是一个有许多不同食物的地方，这得益于居住在这里的不同民族。华人、马来人和印度人的文化相互融合，创造了新的菜肴，我们都喜欢吃。</a:t>
            </a:r>
            <a:endParaRPr lang="en-US" altLang="ko-KR" sz="1400" b="1" i="0" u="none" strike="noStrike" dirty="0">
              <a:solidFill>
                <a:srgbClr val="000000"/>
              </a:solidFill>
              <a:effectLst/>
              <a:latin typeface="YAEnl21zi4U 2"/>
            </a:endParaRPr>
          </a:p>
          <a:p>
            <a:endParaRPr lang="ko-KR" altLang="en-US" sz="1400" dirty="0">
              <a:solidFill>
                <a:srgbClr val="000000"/>
              </a:solidFill>
              <a:effectLst/>
              <a:latin typeface="YAEnl21zi4U 2"/>
            </a:endParaRPr>
          </a:p>
          <a:p>
            <a:r>
              <a:rPr lang="ko-KR" altLang="en-US" sz="1400" b="0" i="0" u="none" strike="noStrike" dirty="0" err="1">
                <a:solidFill>
                  <a:srgbClr val="000000"/>
                </a:solidFill>
                <a:effectLst/>
                <a:latin typeface="YAEnl21zi4U 2"/>
              </a:rPr>
              <a:t>以下是一些你可以询问你的父母或祖父母关于他们在新加坡成长的经历的问题</a:t>
            </a:r>
            <a:r>
              <a:rPr lang="ko-KR" altLang="en-US" sz="1400" b="0" i="0" u="none" strike="noStrike" dirty="0">
                <a:solidFill>
                  <a:srgbClr val="000000"/>
                </a:solidFill>
                <a:effectLst/>
                <a:latin typeface="YAEnl21zi4U 2"/>
              </a:rPr>
              <a:t>：</a:t>
            </a:r>
            <a:endParaRPr lang="ko-KR" altLang="en-US" sz="1400" dirty="0">
              <a:solidFill>
                <a:srgbClr val="000000"/>
              </a:solidFill>
              <a:effectLst/>
              <a:latin typeface="YAEnl21zi4U 2"/>
            </a:endParaRPr>
          </a:p>
          <a:p>
            <a:pPr marL="285750" indent="-285750">
              <a:buFont typeface="Arial" panose="020B0604020202020204" pitchFamily="34" charset="0"/>
              <a:buChar char="•"/>
            </a:pPr>
            <a:r>
              <a:rPr lang="ko-KR" altLang="en-US" sz="1400" b="0" i="0" u="none" strike="noStrike" dirty="0" err="1">
                <a:solidFill>
                  <a:srgbClr val="000000"/>
                </a:solidFill>
                <a:effectLst/>
              </a:rPr>
              <a:t>在你成长时，你最喜欢的本地食品或小吃是什么</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你是在家里做的还是在外面买的</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你通常在什么时候吃它，为什么你那么喜欢它</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你和你的家人喜欢哪些本地食品品牌</a:t>
            </a:r>
            <a:r>
              <a:rPr lang="ko-KR" altLang="en-US" sz="1400" b="0" i="0" u="none" strike="noStrike" dirty="0">
                <a:solidFill>
                  <a:srgbClr val="000000"/>
                </a:solidFill>
                <a:effectLst/>
              </a:rPr>
              <a:t>？</a:t>
            </a:r>
            <a:endParaRPr lang="ko-KR" altLang="en-US" sz="1400" dirty="0"/>
          </a:p>
        </p:txBody>
      </p:sp>
      <p:sp>
        <p:nvSpPr>
          <p:cNvPr id="5" name="TextBox 4">
            <a:extLst>
              <a:ext uri="{FF2B5EF4-FFF2-40B4-BE49-F238E27FC236}">
                <a16:creationId xmlns:a16="http://schemas.microsoft.com/office/drawing/2014/main" id="{D29755C4-3F63-BE13-0D9E-2BC3FC1ADA11}"/>
              </a:ext>
            </a:extLst>
          </p:cNvPr>
          <p:cNvSpPr txBox="1"/>
          <p:nvPr/>
        </p:nvSpPr>
        <p:spPr>
          <a:xfrm>
            <a:off x="5272438" y="5257782"/>
            <a:ext cx="4073272" cy="276999"/>
          </a:xfrm>
          <a:prstGeom prst="rect">
            <a:avLst/>
          </a:prstGeom>
          <a:noFill/>
        </p:spPr>
        <p:txBody>
          <a:bodyPr wrap="square">
            <a:spAutoFit/>
          </a:bodyPr>
          <a:lstStyle/>
          <a:p>
            <a:r>
              <a:rPr lang="ko-KR" altLang="en-US" sz="1200" b="1" i="0" u="none" strike="noStrike" dirty="0" err="1">
                <a:solidFill>
                  <a:srgbClr val="272727"/>
                </a:solidFill>
                <a:effectLst/>
              </a:rPr>
              <a:t>新加坡，我的国家，我的家</a:t>
            </a:r>
            <a:endParaRPr lang="en-SG" sz="1200" b="1" u="sng"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3908229-728D-EC5D-F2E6-4AE37284DB05}"/>
              </a:ext>
            </a:extLst>
          </p:cNvPr>
          <p:cNvSpPr txBox="1"/>
          <p:nvPr/>
        </p:nvSpPr>
        <p:spPr>
          <a:xfrm>
            <a:off x="5272438" y="3684641"/>
            <a:ext cx="4073272" cy="276999"/>
          </a:xfrm>
          <a:prstGeom prst="rect">
            <a:avLst/>
          </a:prstGeom>
          <a:noFill/>
        </p:spPr>
        <p:txBody>
          <a:bodyPr wrap="square">
            <a:spAutoFit/>
          </a:bodyPr>
          <a:lstStyle/>
          <a:p>
            <a:r>
              <a:rPr lang="ko-KR" altLang="en-US" sz="1200" b="1" i="0" u="sng" strike="noStrike" dirty="0" err="1">
                <a:solidFill>
                  <a:srgbClr val="272727"/>
                </a:solidFill>
                <a:effectLst/>
              </a:rPr>
              <a:t>我的新加坡梦</a:t>
            </a:r>
            <a:endParaRPr lang="en-SG" sz="1200" b="1" u="sng"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DF35D6B-D4A7-6152-342F-47EA996F2FCC}"/>
              </a:ext>
            </a:extLst>
          </p:cNvPr>
          <p:cNvSpPr txBox="1"/>
          <p:nvPr/>
        </p:nvSpPr>
        <p:spPr>
          <a:xfrm>
            <a:off x="5272438" y="2379343"/>
            <a:ext cx="4073272" cy="276999"/>
          </a:xfrm>
          <a:prstGeom prst="rect">
            <a:avLst/>
          </a:prstGeom>
          <a:noFill/>
        </p:spPr>
        <p:txBody>
          <a:bodyPr wrap="square">
            <a:spAutoFit/>
          </a:bodyPr>
          <a:lstStyle/>
          <a:p>
            <a:r>
              <a:rPr lang="ko-KR" altLang="en-US" sz="1200" b="1" i="0" u="sng" strike="noStrike" dirty="0" err="1">
                <a:solidFill>
                  <a:srgbClr val="272727"/>
                </a:solidFill>
                <a:effectLst/>
              </a:rPr>
              <a:t>更深入地了解一位长者</a:t>
            </a:r>
            <a:endParaRPr lang="en-SG" sz="1200" b="1" u="sng"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C19D448-D071-D450-D19B-6D820C5C9C33}"/>
              </a:ext>
            </a:extLst>
          </p:cNvPr>
          <p:cNvSpPr txBox="1"/>
          <p:nvPr/>
        </p:nvSpPr>
        <p:spPr>
          <a:xfrm>
            <a:off x="5272438" y="4038754"/>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我们朝着更美好的未来迈进</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你对新加坡有什么梦想</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为了实现这个梦想，你将会做些什么</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你对新加坡人有什么支持您的梦想的信息</a:t>
            </a:r>
            <a:r>
              <a:rPr lang="ko-KR" altLang="en-US" sz="1000" b="0" i="0" u="none" strike="noStrike" dirty="0">
                <a:solidFill>
                  <a:srgbClr val="FFFFFF"/>
                </a:solidFill>
                <a:effectLst/>
              </a:rPr>
              <a:t>？</a:t>
            </a:r>
            <a:endParaRPr lang="ko-KR" altLang="en-US" sz="1000" dirty="0"/>
          </a:p>
        </p:txBody>
      </p:sp>
      <p:sp>
        <p:nvSpPr>
          <p:cNvPr id="9" name="TextBox 8">
            <a:extLst>
              <a:ext uri="{FF2B5EF4-FFF2-40B4-BE49-F238E27FC236}">
                <a16:creationId xmlns:a16="http://schemas.microsoft.com/office/drawing/2014/main" id="{93F0B88F-C1E8-9681-E4D2-0493EF4D840A}"/>
              </a:ext>
            </a:extLst>
          </p:cNvPr>
          <p:cNvSpPr txBox="1"/>
          <p:nvPr/>
        </p:nvSpPr>
        <p:spPr>
          <a:xfrm>
            <a:off x="5272438" y="2687480"/>
            <a:ext cx="3871562" cy="553998"/>
          </a:xfrm>
          <a:prstGeom prst="rect">
            <a:avLst/>
          </a:prstGeom>
          <a:noFill/>
        </p:spPr>
        <p:txBody>
          <a:bodyPr wrap="square">
            <a:spAutoFit/>
          </a:bodyPr>
          <a:lstStyle/>
          <a:p>
            <a:pPr marL="171450" indent="-171450">
              <a:buFont typeface="Arial" panose="020B0604020202020204" pitchFamily="34" charset="0"/>
              <a:buChar char="•"/>
            </a:pPr>
            <a:r>
              <a:rPr lang="ko-KR" altLang="en-US" sz="1000" b="0" i="0" u="none" strike="noStrike" dirty="0" err="1">
                <a:solidFill>
                  <a:srgbClr val="FFFFFF"/>
                </a:solidFill>
                <a:effectLst/>
              </a:rPr>
              <a:t>你和谁交谈了？你了解到了他们以前不知道的事情吗</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你从长者身上学到了哪些价值观</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自他们年轻时以来，新加坡发生了哪些变化</a:t>
            </a:r>
            <a:r>
              <a:rPr lang="ko-KR" altLang="en-US" sz="1000" b="0" i="0" u="none" strike="noStrike" dirty="0">
                <a:solidFill>
                  <a:srgbClr val="FFFFFF"/>
                </a:solidFill>
                <a:effectLst/>
              </a:rPr>
              <a:t>？</a:t>
            </a:r>
            <a:endParaRPr lang="ko-KR" altLang="en-US" sz="1000" dirty="0"/>
          </a:p>
        </p:txBody>
      </p:sp>
      <p:sp>
        <p:nvSpPr>
          <p:cNvPr id="10" name="TextBox 9">
            <a:extLst>
              <a:ext uri="{FF2B5EF4-FFF2-40B4-BE49-F238E27FC236}">
                <a16:creationId xmlns:a16="http://schemas.microsoft.com/office/drawing/2014/main" id="{7BBB128F-DC0B-AB9A-B9C5-CB219A81FA22}"/>
              </a:ext>
            </a:extLst>
          </p:cNvPr>
          <p:cNvSpPr txBox="1"/>
          <p:nvPr/>
        </p:nvSpPr>
        <p:spPr>
          <a:xfrm>
            <a:off x="5272438" y="5526970"/>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当游客重返新加坡</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你会推荐参观哪个有趣的地方、尝试哪些美食或体验呢</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你为什么这么喜欢它</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什么让新加坡对你来说很特别</a:t>
            </a:r>
            <a:r>
              <a:rPr lang="ko-KR" altLang="en-US" sz="1000" b="0" i="0" u="none" strike="noStrike" dirty="0">
                <a:solidFill>
                  <a:srgbClr val="FFFFFF"/>
                </a:solidFill>
                <a:effectLst/>
              </a:rPr>
              <a:t>？</a:t>
            </a:r>
            <a:endParaRPr lang="ko-KR" altLang="en-US" sz="1000" dirty="0"/>
          </a:p>
        </p:txBody>
      </p:sp>
    </p:spTree>
    <p:extLst>
      <p:ext uri="{BB962C8B-B14F-4D97-AF65-F5344CB8AC3E}">
        <p14:creationId xmlns:p14="http://schemas.microsoft.com/office/powerpoint/2010/main" val="3188443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27F9E3-CAB5-4F61-BA8D-D54C1CABB091}"/>
              </a:ext>
            </a:extLst>
          </p:cNvPr>
          <p:cNvPicPr>
            <a:picLocks noChangeAspect="1"/>
          </p:cNvPicPr>
          <p:nvPr/>
        </p:nvPicPr>
        <p:blipFill>
          <a:blip r:embed="rId2"/>
          <a:stretch>
            <a:fillRect/>
          </a:stretch>
        </p:blipFill>
        <p:spPr>
          <a:xfrm>
            <a:off x="0" y="0"/>
            <a:ext cx="4846211" cy="6858000"/>
          </a:xfrm>
          <a:prstGeom prst="rect">
            <a:avLst/>
          </a:prstGeom>
        </p:spPr>
      </p:pic>
      <p:pic>
        <p:nvPicPr>
          <p:cNvPr id="8" name="Picture 7">
            <a:extLst>
              <a:ext uri="{FF2B5EF4-FFF2-40B4-BE49-F238E27FC236}">
                <a16:creationId xmlns:a16="http://schemas.microsoft.com/office/drawing/2014/main" id="{8560E019-B09C-95D3-14C4-2666DBCDEF55}"/>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EACCFD29-6578-87BB-4A2A-E9E89A50D04E}"/>
              </a:ext>
            </a:extLst>
          </p:cNvPr>
          <p:cNvSpPr txBox="1"/>
          <p:nvPr/>
        </p:nvSpPr>
        <p:spPr>
          <a:xfrm>
            <a:off x="1037753" y="2106090"/>
            <a:ext cx="3534247" cy="3754874"/>
          </a:xfrm>
          <a:prstGeom prst="rect">
            <a:avLst/>
          </a:prstGeom>
          <a:noFill/>
        </p:spPr>
        <p:txBody>
          <a:bodyPr wrap="square">
            <a:spAutoFit/>
          </a:bodyPr>
          <a:lstStyle/>
          <a:p>
            <a:r>
              <a:rPr lang="ko-KR" altLang="en-US" sz="1400" b="1" i="0" u="none" strike="noStrike" dirty="0" err="1">
                <a:solidFill>
                  <a:srgbClr val="000000"/>
                </a:solidFill>
                <a:effectLst/>
                <a:latin typeface="YAEnl21zi4U 2"/>
              </a:rPr>
              <a:t>在新加坡，有许多来自不同文化背景的人们生活在一起。他们庆祝不同的节日，并拥有自己的传统文化</a:t>
            </a:r>
            <a:r>
              <a:rPr lang="ko-KR" altLang="en-US" sz="1400" b="1" i="0" u="none" strike="noStrike" dirty="0">
                <a:solidFill>
                  <a:srgbClr val="000000"/>
                </a:solidFill>
                <a:effectLst/>
                <a:latin typeface="YAEnl21zi4U 2"/>
              </a:rPr>
              <a:t>。</a:t>
            </a:r>
            <a:endParaRPr lang="en-US" altLang="ko-KR" sz="1400" b="1" i="0" u="none" strike="noStrike" dirty="0">
              <a:solidFill>
                <a:srgbClr val="000000"/>
              </a:solidFill>
              <a:effectLst/>
              <a:latin typeface="YAEnl21zi4U 2"/>
            </a:endParaRPr>
          </a:p>
          <a:p>
            <a:endParaRPr lang="ko-KR" altLang="en-US" sz="1400" dirty="0">
              <a:solidFill>
                <a:srgbClr val="000000"/>
              </a:solidFill>
              <a:effectLst/>
              <a:latin typeface="YAEnl21zi4U 2"/>
            </a:endParaRPr>
          </a:p>
          <a:p>
            <a:r>
              <a:rPr lang="ko-KR" altLang="en-US" sz="1400" b="0" i="0" u="none" strike="noStrike" dirty="0" err="1">
                <a:solidFill>
                  <a:srgbClr val="000000"/>
                </a:solidFill>
                <a:effectLst/>
                <a:latin typeface="YAEnl21zi4U 2"/>
              </a:rPr>
              <a:t>以下是一些你可以问你的父母或祖父母关于他们在新加坡成长时的问题</a:t>
            </a:r>
            <a:r>
              <a:rPr lang="ko-KR" altLang="en-US" sz="1400" b="0" i="0" u="none" strike="noStrike" dirty="0">
                <a:solidFill>
                  <a:srgbClr val="000000"/>
                </a:solidFill>
                <a:effectLst/>
                <a:latin typeface="YAEnl21zi4U 2"/>
              </a:rPr>
              <a:t>：</a:t>
            </a:r>
            <a:endParaRPr lang="ko-KR" altLang="en-US" sz="1400" dirty="0">
              <a:solidFill>
                <a:srgbClr val="000000"/>
              </a:solidFill>
              <a:effectLst/>
              <a:latin typeface="YAEnl21zi4U 2"/>
            </a:endParaRPr>
          </a:p>
          <a:p>
            <a:pPr marL="285750" indent="-285750">
              <a:buFont typeface="Arial" panose="020B0604020202020204" pitchFamily="34" charset="0"/>
              <a:buChar char="•"/>
            </a:pPr>
            <a:r>
              <a:rPr lang="ko-KR" altLang="en-US" sz="1400" b="0" i="0" u="none" strike="noStrike" dirty="0" err="1">
                <a:solidFill>
                  <a:srgbClr val="000000"/>
                </a:solidFill>
                <a:effectLst/>
              </a:rPr>
              <a:t>他</a:t>
            </a:r>
            <a:r>
              <a:rPr lang="en-US" altLang="ko-KR" sz="1400" b="0" i="0" u="none" strike="noStrike" dirty="0">
                <a:solidFill>
                  <a:srgbClr val="000000"/>
                </a:solidFill>
                <a:effectLst/>
              </a:rPr>
              <a:t>/</a:t>
            </a:r>
            <a:r>
              <a:rPr lang="ko-KR" altLang="en-US" sz="1400" b="0" i="0" u="none" strike="noStrike" dirty="0" err="1">
                <a:solidFill>
                  <a:srgbClr val="000000"/>
                </a:solidFill>
                <a:effectLst/>
              </a:rPr>
              <a:t>她庆祝哪些节日？如何庆祝</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他</a:t>
            </a:r>
            <a:r>
              <a:rPr lang="en-US" altLang="ko-KR" sz="1400" b="0" i="0" u="none" strike="noStrike" dirty="0">
                <a:solidFill>
                  <a:srgbClr val="000000"/>
                </a:solidFill>
                <a:effectLst/>
              </a:rPr>
              <a:t>/</a:t>
            </a:r>
            <a:r>
              <a:rPr lang="ko-KR" altLang="en-US" sz="1400" b="0" i="0" u="none" strike="noStrike" dirty="0" err="1">
                <a:solidFill>
                  <a:srgbClr val="000000"/>
                </a:solidFill>
                <a:effectLst/>
              </a:rPr>
              <a:t>她在节日期间去过的地方中最难忘的是哪里</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他</a:t>
            </a:r>
            <a:r>
              <a:rPr lang="en-US" altLang="ko-KR" sz="1400" b="0" i="0" u="none" strike="noStrike" dirty="0">
                <a:solidFill>
                  <a:srgbClr val="000000"/>
                </a:solidFill>
                <a:effectLst/>
              </a:rPr>
              <a:t>/</a:t>
            </a:r>
            <a:r>
              <a:rPr lang="ko-KR" altLang="en-US" sz="1400" b="0" i="0" u="none" strike="noStrike" dirty="0" err="1">
                <a:solidFill>
                  <a:srgbClr val="000000"/>
                </a:solidFill>
                <a:effectLst/>
              </a:rPr>
              <a:t>她在节日期间喜欢做的爱好或活动有哪些</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庆祝活动在哪里举行</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谁参加庆祝活动？在节日期间人们穿什么或做什么</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他</a:t>
            </a:r>
            <a:r>
              <a:rPr lang="en-US" altLang="ko-KR" sz="1400" b="0" i="0" u="none" strike="noStrike" dirty="0">
                <a:solidFill>
                  <a:srgbClr val="000000"/>
                </a:solidFill>
                <a:effectLst/>
              </a:rPr>
              <a:t>/</a:t>
            </a:r>
            <a:r>
              <a:rPr lang="ko-KR" altLang="en-US" sz="1400" b="0" i="0" u="none" strike="noStrike" dirty="0" err="1">
                <a:solidFill>
                  <a:srgbClr val="000000"/>
                </a:solidFill>
                <a:effectLst/>
              </a:rPr>
              <a:t>她最喜欢庆祝活动的哪个方面</a:t>
            </a:r>
            <a:r>
              <a:rPr lang="ko-KR" altLang="en-US" sz="1400" b="0" i="0" u="none" strike="noStrike" dirty="0">
                <a:solidFill>
                  <a:srgbClr val="000000"/>
                </a:solidFill>
                <a:effectLst/>
              </a:rPr>
              <a:t>？</a:t>
            </a:r>
            <a:endParaRPr lang="ko-KR" altLang="en-US" sz="1400" dirty="0"/>
          </a:p>
          <a:p>
            <a:pPr marL="285750" indent="-285750">
              <a:buFont typeface="Arial" panose="020B0604020202020204" pitchFamily="34" charset="0"/>
              <a:buChar char="•"/>
            </a:pPr>
            <a:r>
              <a:rPr lang="ko-KR" altLang="en-US" sz="1400" b="0" i="0" u="none" strike="noStrike" dirty="0" err="1">
                <a:solidFill>
                  <a:srgbClr val="000000"/>
                </a:solidFill>
                <a:effectLst/>
              </a:rPr>
              <a:t>你可以分享一个你的长辈庆祝新加坡公共假期的故事吗</a:t>
            </a:r>
            <a:r>
              <a:rPr lang="ko-KR" altLang="en-US" sz="1400" b="0" i="0" u="none" strike="noStrike" dirty="0">
                <a:solidFill>
                  <a:srgbClr val="000000"/>
                </a:solidFill>
                <a:effectLst/>
              </a:rPr>
              <a:t>？</a:t>
            </a:r>
            <a:endParaRPr lang="ko-KR" altLang="en-US" sz="1400" dirty="0"/>
          </a:p>
        </p:txBody>
      </p:sp>
      <p:sp>
        <p:nvSpPr>
          <p:cNvPr id="3" name="TextBox 2">
            <a:extLst>
              <a:ext uri="{FF2B5EF4-FFF2-40B4-BE49-F238E27FC236}">
                <a16:creationId xmlns:a16="http://schemas.microsoft.com/office/drawing/2014/main" id="{BEA99329-16AB-A505-FB33-9E6CDC9E32E1}"/>
              </a:ext>
            </a:extLst>
          </p:cNvPr>
          <p:cNvSpPr txBox="1"/>
          <p:nvPr/>
        </p:nvSpPr>
        <p:spPr>
          <a:xfrm>
            <a:off x="5272438" y="5257782"/>
            <a:ext cx="4073272" cy="276999"/>
          </a:xfrm>
          <a:prstGeom prst="rect">
            <a:avLst/>
          </a:prstGeom>
          <a:noFill/>
        </p:spPr>
        <p:txBody>
          <a:bodyPr wrap="square">
            <a:spAutoFit/>
          </a:bodyPr>
          <a:lstStyle/>
          <a:p>
            <a:r>
              <a:rPr lang="ko-KR" altLang="en-US" sz="1200" b="1" i="0" u="none" strike="noStrike" dirty="0" err="1">
                <a:solidFill>
                  <a:srgbClr val="272727"/>
                </a:solidFill>
                <a:effectLst/>
              </a:rPr>
              <a:t>新加坡，我的国家，我的家</a:t>
            </a:r>
            <a:endParaRPr lang="en-SG" sz="1200" b="1" u="sng"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4A53993-F856-812F-F91F-63FA5E9D2DD2}"/>
              </a:ext>
            </a:extLst>
          </p:cNvPr>
          <p:cNvSpPr txBox="1"/>
          <p:nvPr/>
        </p:nvSpPr>
        <p:spPr>
          <a:xfrm>
            <a:off x="5272438" y="3684641"/>
            <a:ext cx="4073272" cy="276999"/>
          </a:xfrm>
          <a:prstGeom prst="rect">
            <a:avLst/>
          </a:prstGeom>
          <a:noFill/>
        </p:spPr>
        <p:txBody>
          <a:bodyPr wrap="square">
            <a:spAutoFit/>
          </a:bodyPr>
          <a:lstStyle/>
          <a:p>
            <a:r>
              <a:rPr lang="ko-KR" altLang="en-US" sz="1200" b="1" i="0" u="sng" strike="noStrike" dirty="0" err="1">
                <a:solidFill>
                  <a:srgbClr val="272727"/>
                </a:solidFill>
                <a:effectLst/>
              </a:rPr>
              <a:t>我的新加坡梦</a:t>
            </a:r>
            <a:endParaRPr lang="en-SG" sz="1200" b="1" u="sng"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99FAAC2-84BC-929E-5A1C-DC8D269F451C}"/>
              </a:ext>
            </a:extLst>
          </p:cNvPr>
          <p:cNvSpPr txBox="1"/>
          <p:nvPr/>
        </p:nvSpPr>
        <p:spPr>
          <a:xfrm>
            <a:off x="5272438" y="2379343"/>
            <a:ext cx="4073272" cy="276999"/>
          </a:xfrm>
          <a:prstGeom prst="rect">
            <a:avLst/>
          </a:prstGeom>
          <a:noFill/>
        </p:spPr>
        <p:txBody>
          <a:bodyPr wrap="square">
            <a:spAutoFit/>
          </a:bodyPr>
          <a:lstStyle/>
          <a:p>
            <a:r>
              <a:rPr lang="ko-KR" altLang="en-US" sz="1200" b="1" i="0" u="sng" strike="noStrike" dirty="0" err="1">
                <a:solidFill>
                  <a:srgbClr val="272727"/>
                </a:solidFill>
                <a:effectLst/>
              </a:rPr>
              <a:t>更深入地了解一位长者</a:t>
            </a:r>
            <a:endParaRPr lang="en-SG" sz="1200" b="1" u="sng"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DF89F4B-FF82-B940-EB04-A951E46FE78B}"/>
              </a:ext>
            </a:extLst>
          </p:cNvPr>
          <p:cNvSpPr txBox="1"/>
          <p:nvPr/>
        </p:nvSpPr>
        <p:spPr>
          <a:xfrm>
            <a:off x="5272438" y="4038754"/>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我们朝着更美好的未来迈进</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你对新加坡有什么梦想</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为了实现这个梦想，你将会做些什么</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你对新加坡人有什么支持您的梦想的信息</a:t>
            </a:r>
            <a:r>
              <a:rPr lang="ko-KR" altLang="en-US" sz="1000" b="0" i="0" u="none" strike="noStrike" dirty="0">
                <a:solidFill>
                  <a:srgbClr val="FFFFFF"/>
                </a:solidFill>
                <a:effectLst/>
              </a:rPr>
              <a:t>？</a:t>
            </a:r>
            <a:endParaRPr lang="ko-KR" altLang="en-US" sz="1000" dirty="0"/>
          </a:p>
        </p:txBody>
      </p:sp>
      <p:sp>
        <p:nvSpPr>
          <p:cNvPr id="9" name="TextBox 8">
            <a:extLst>
              <a:ext uri="{FF2B5EF4-FFF2-40B4-BE49-F238E27FC236}">
                <a16:creationId xmlns:a16="http://schemas.microsoft.com/office/drawing/2014/main" id="{8CBF9CE8-9D6D-4BEF-A512-EFF2A58FAA0D}"/>
              </a:ext>
            </a:extLst>
          </p:cNvPr>
          <p:cNvSpPr txBox="1"/>
          <p:nvPr/>
        </p:nvSpPr>
        <p:spPr>
          <a:xfrm>
            <a:off x="5272438" y="2687480"/>
            <a:ext cx="3871562" cy="553998"/>
          </a:xfrm>
          <a:prstGeom prst="rect">
            <a:avLst/>
          </a:prstGeom>
          <a:noFill/>
        </p:spPr>
        <p:txBody>
          <a:bodyPr wrap="square">
            <a:spAutoFit/>
          </a:bodyPr>
          <a:lstStyle/>
          <a:p>
            <a:pPr marL="171450" indent="-171450">
              <a:buFont typeface="Arial" panose="020B0604020202020204" pitchFamily="34" charset="0"/>
              <a:buChar char="•"/>
            </a:pPr>
            <a:r>
              <a:rPr lang="ko-KR" altLang="en-US" sz="1000" b="0" i="0" u="none" strike="noStrike" dirty="0" err="1">
                <a:solidFill>
                  <a:srgbClr val="FFFFFF"/>
                </a:solidFill>
                <a:effectLst/>
              </a:rPr>
              <a:t>你和谁交谈了？你了解到了他们以前不知道的事情吗</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你从长者身上学到了哪些价值观</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自他们年轻时以来，新加坡发生了哪些变化</a:t>
            </a:r>
            <a:r>
              <a:rPr lang="ko-KR" altLang="en-US" sz="1000" b="0" i="0" u="none" strike="noStrike" dirty="0">
                <a:solidFill>
                  <a:srgbClr val="FFFFFF"/>
                </a:solidFill>
                <a:effectLst/>
              </a:rPr>
              <a:t>？</a:t>
            </a:r>
            <a:endParaRPr lang="ko-KR" altLang="en-US" sz="1000" dirty="0"/>
          </a:p>
        </p:txBody>
      </p:sp>
      <p:sp>
        <p:nvSpPr>
          <p:cNvPr id="10" name="TextBox 9">
            <a:extLst>
              <a:ext uri="{FF2B5EF4-FFF2-40B4-BE49-F238E27FC236}">
                <a16:creationId xmlns:a16="http://schemas.microsoft.com/office/drawing/2014/main" id="{F7A0D438-9471-FE3C-0025-08E94EC93431}"/>
              </a:ext>
            </a:extLst>
          </p:cNvPr>
          <p:cNvSpPr txBox="1"/>
          <p:nvPr/>
        </p:nvSpPr>
        <p:spPr>
          <a:xfrm>
            <a:off x="5272438" y="5526970"/>
            <a:ext cx="3769394" cy="707886"/>
          </a:xfrm>
          <a:prstGeom prst="rect">
            <a:avLst/>
          </a:prstGeom>
          <a:noFill/>
        </p:spPr>
        <p:txBody>
          <a:bodyPr wrap="square">
            <a:spAutoFit/>
          </a:bodyPr>
          <a:lstStyle/>
          <a:p>
            <a:r>
              <a:rPr lang="ko-KR" altLang="en-US" sz="1000" b="0" i="0" u="none" strike="noStrike" dirty="0" err="1">
                <a:solidFill>
                  <a:srgbClr val="FFFFFF"/>
                </a:solidFill>
                <a:effectLst/>
                <a:latin typeface="YAFLd8sKbwc 1"/>
              </a:rPr>
              <a:t>当游客重返新加坡</a:t>
            </a:r>
            <a:r>
              <a:rPr lang="ko-KR" altLang="en-US" sz="1000" b="0" i="0" u="none" strike="noStrike" dirty="0">
                <a:solidFill>
                  <a:srgbClr val="FFFFFF"/>
                </a:solidFill>
                <a:effectLst/>
                <a:latin typeface="YAFLd8sKbwc 1"/>
              </a:rPr>
              <a:t>，</a:t>
            </a:r>
            <a:endParaRPr lang="ko-KR" altLang="en-US" sz="1000" dirty="0">
              <a:solidFill>
                <a:srgbClr val="FFFFFF"/>
              </a:solidFill>
              <a:effectLst/>
              <a:latin typeface="YAFLd8sKbwc 1"/>
            </a:endParaRPr>
          </a:p>
          <a:p>
            <a:pPr marL="171450" indent="-171450">
              <a:buFont typeface="Arial" panose="020B0604020202020204" pitchFamily="34" charset="0"/>
              <a:buChar char="•"/>
            </a:pPr>
            <a:r>
              <a:rPr lang="ko-KR" altLang="en-US" sz="1000" b="0" i="0" u="none" strike="noStrike" dirty="0" err="1">
                <a:solidFill>
                  <a:srgbClr val="FFFFFF"/>
                </a:solidFill>
                <a:effectLst/>
              </a:rPr>
              <a:t>你会推荐参观哪个有趣的地方、尝试哪些美食或体验呢</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你为什么这么喜欢它</a:t>
            </a:r>
            <a:r>
              <a:rPr lang="ko-KR" altLang="en-US" sz="1000" b="0" i="0" u="none" strike="noStrike" dirty="0">
                <a:solidFill>
                  <a:srgbClr val="FFFFFF"/>
                </a:solidFill>
                <a:effectLst/>
              </a:rPr>
              <a:t>？</a:t>
            </a:r>
            <a:endParaRPr lang="ko-KR" altLang="en-US" sz="1000" dirty="0"/>
          </a:p>
          <a:p>
            <a:pPr marL="171450" indent="-171450">
              <a:buFont typeface="Arial" panose="020B0604020202020204" pitchFamily="34" charset="0"/>
              <a:buChar char="•"/>
            </a:pPr>
            <a:r>
              <a:rPr lang="ko-KR" altLang="en-US" sz="1000" b="0" i="0" u="none" strike="noStrike" dirty="0" err="1">
                <a:solidFill>
                  <a:srgbClr val="FFFFFF"/>
                </a:solidFill>
                <a:effectLst/>
              </a:rPr>
              <a:t>什么让新加坡对你来说很特别</a:t>
            </a:r>
            <a:r>
              <a:rPr lang="ko-KR" altLang="en-US" sz="1000" b="0" i="0" u="none" strike="noStrike" dirty="0">
                <a:solidFill>
                  <a:srgbClr val="FFFFFF"/>
                </a:solidFill>
                <a:effectLst/>
              </a:rPr>
              <a:t>？</a:t>
            </a:r>
            <a:endParaRPr lang="ko-KR" altLang="en-US" sz="1000" dirty="0"/>
          </a:p>
        </p:txBody>
      </p:sp>
    </p:spTree>
    <p:extLst>
      <p:ext uri="{BB962C8B-B14F-4D97-AF65-F5344CB8AC3E}">
        <p14:creationId xmlns:p14="http://schemas.microsoft.com/office/powerpoint/2010/main" val="376905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92017E-4719-C2CA-AF6F-020B0AB6C32E}"/>
              </a:ext>
            </a:extLst>
          </p:cNvPr>
          <p:cNvPicPr>
            <a:picLocks noChangeAspect="1"/>
          </p:cNvPicPr>
          <p:nvPr/>
        </p:nvPicPr>
        <p:blipFill>
          <a:blip r:embed="rId2"/>
          <a:stretch>
            <a:fillRect/>
          </a:stretch>
        </p:blipFill>
        <p:spPr>
          <a:xfrm>
            <a:off x="0" y="0"/>
            <a:ext cx="4846211" cy="6858000"/>
          </a:xfrm>
          <a:prstGeom prst="rect">
            <a:avLst/>
          </a:prstGeom>
        </p:spPr>
      </p:pic>
      <p:pic>
        <p:nvPicPr>
          <p:cNvPr id="9" name="Picture 8">
            <a:extLst>
              <a:ext uri="{FF2B5EF4-FFF2-40B4-BE49-F238E27FC236}">
                <a16:creationId xmlns:a16="http://schemas.microsoft.com/office/drawing/2014/main" id="{45BE719B-6D80-A13D-E2A6-22DA6E2A7D3F}"/>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57D242FC-ACBA-B2EA-406B-29441BF1DF46}"/>
              </a:ext>
            </a:extLst>
          </p:cNvPr>
          <p:cNvSpPr txBox="1"/>
          <p:nvPr/>
        </p:nvSpPr>
        <p:spPr>
          <a:xfrm>
            <a:off x="552508" y="1708524"/>
            <a:ext cx="3965713" cy="3631763"/>
          </a:xfrm>
          <a:prstGeom prst="rect">
            <a:avLst/>
          </a:prstGeom>
          <a:noFill/>
        </p:spPr>
        <p:txBody>
          <a:bodyPr wrap="square">
            <a:spAutoFit/>
          </a:bodyPr>
          <a:lstStyle/>
          <a:p>
            <a:r>
              <a:rPr lang="en-SG" sz="1000" b="1" i="0" u="none" strike="noStrike" dirty="0" err="1">
                <a:solidFill>
                  <a:srgbClr val="000000"/>
                </a:solidFill>
                <a:effectLst/>
                <a:latin typeface="Arial" panose="020B0604020202020204" pitchFamily="34" charset="0"/>
                <a:cs typeface="Arial" panose="020B0604020202020204" pitchFamily="34" charset="0"/>
              </a:rPr>
              <a:t>Tahukah</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kamu</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bahawa</a:t>
            </a:r>
            <a:r>
              <a:rPr lang="en-SG" sz="1000" b="1" i="0" u="none" strike="noStrike" dirty="0">
                <a:solidFill>
                  <a:srgbClr val="000000"/>
                </a:solidFill>
                <a:effectLst/>
                <a:latin typeface="Arial" panose="020B0604020202020204" pitchFamily="34" charset="0"/>
                <a:cs typeface="Arial" panose="020B0604020202020204" pitchFamily="34" charset="0"/>
              </a:rPr>
              <a:t> Singapura </a:t>
            </a:r>
            <a:r>
              <a:rPr lang="en-SG" sz="1000" b="1" i="0" u="none" strike="noStrike" dirty="0" err="1">
                <a:solidFill>
                  <a:srgbClr val="000000"/>
                </a:solidFill>
                <a:effectLst/>
                <a:latin typeface="Arial" panose="020B0604020202020204" pitchFamily="34" charset="0"/>
                <a:cs typeface="Arial" panose="020B0604020202020204" pitchFamily="34" charset="0"/>
              </a:rPr>
              <a:t>mempunyai</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sistem</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pengangkutan</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awam</a:t>
            </a:r>
            <a:r>
              <a:rPr lang="en-SG" sz="1000" b="1" i="0" u="none" strike="noStrike" dirty="0">
                <a:solidFill>
                  <a:srgbClr val="000000"/>
                </a:solidFill>
                <a:effectLst/>
                <a:latin typeface="Arial" panose="020B0604020202020204" pitchFamily="34" charset="0"/>
                <a:cs typeface="Arial" panose="020B0604020202020204" pitchFamily="34" charset="0"/>
              </a:rPr>
              <a:t> dan </a:t>
            </a:r>
            <a:r>
              <a:rPr lang="en-SG" sz="1000" b="1" i="0" u="none" strike="noStrike" dirty="0" err="1">
                <a:solidFill>
                  <a:srgbClr val="000000"/>
                </a:solidFill>
                <a:effectLst/>
                <a:latin typeface="Arial" panose="020B0604020202020204" pitchFamily="34" charset="0"/>
                <a:cs typeface="Arial" panose="020B0604020202020204" pitchFamily="34" charset="0"/>
              </a:rPr>
              <a:t>rangkaian</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jalan</a:t>
            </a:r>
            <a:r>
              <a:rPr lang="en-SG" sz="1000" b="1" i="0" u="none" strike="noStrike" dirty="0">
                <a:solidFill>
                  <a:srgbClr val="000000"/>
                </a:solidFill>
                <a:effectLst/>
                <a:latin typeface="Arial" panose="020B0604020202020204" pitchFamily="34" charset="0"/>
                <a:cs typeface="Arial" panose="020B0604020202020204" pitchFamily="34" charset="0"/>
              </a:rPr>
              <a:t> yang sangat </a:t>
            </a:r>
            <a:r>
              <a:rPr lang="en-SG" sz="1000" b="1" i="0" u="none" strike="noStrike" dirty="0" err="1">
                <a:solidFill>
                  <a:srgbClr val="000000"/>
                </a:solidFill>
                <a:effectLst/>
                <a:latin typeface="Arial" panose="020B0604020202020204" pitchFamily="34" charset="0"/>
                <a:cs typeface="Arial" panose="020B0604020202020204" pitchFamily="34" charset="0"/>
              </a:rPr>
              <a:t>baik</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Inimenjadikan</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mudah</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bagi</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penduduk</a:t>
            </a:r>
            <a:r>
              <a:rPr lang="en-SG" sz="1000" b="1" i="0" u="none" strike="noStrike" dirty="0">
                <a:solidFill>
                  <a:srgbClr val="000000"/>
                </a:solidFill>
                <a:effectLst/>
                <a:latin typeface="Arial" panose="020B0604020202020204" pitchFamily="34" charset="0"/>
                <a:cs typeface="Arial" panose="020B0604020202020204" pitchFamily="34" charset="0"/>
              </a:rPr>
              <a:t> yang </a:t>
            </a:r>
            <a:r>
              <a:rPr lang="en-SG" sz="1000" b="1" i="0" u="none" strike="noStrike" dirty="0" err="1">
                <a:solidFill>
                  <a:srgbClr val="000000"/>
                </a:solidFill>
                <a:effectLst/>
                <a:latin typeface="Arial" panose="020B0604020202020204" pitchFamily="34" charset="0"/>
                <a:cs typeface="Arial" panose="020B0604020202020204" pitchFamily="34" charset="0"/>
              </a:rPr>
              <a:t>tinggal</a:t>
            </a:r>
            <a:r>
              <a:rPr lang="en-SG" sz="1000" b="1" i="0" u="none" strike="noStrike" dirty="0">
                <a:solidFill>
                  <a:srgbClr val="000000"/>
                </a:solidFill>
                <a:effectLst/>
                <a:latin typeface="Arial" panose="020B0604020202020204" pitchFamily="34" charset="0"/>
                <a:cs typeface="Arial" panose="020B0604020202020204" pitchFamily="34" charset="0"/>
              </a:rPr>
              <a:t> di </a:t>
            </a:r>
            <a:r>
              <a:rPr lang="en-SG" sz="1000" b="1" i="0" u="none" strike="noStrike" dirty="0" err="1">
                <a:solidFill>
                  <a:srgbClr val="000000"/>
                </a:solidFill>
                <a:effectLst/>
                <a:latin typeface="Arial" panose="020B0604020202020204" pitchFamily="34" charset="0"/>
                <a:cs typeface="Arial" panose="020B0604020202020204" pitchFamily="34" charset="0"/>
              </a:rPr>
              <a:t>sini</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atau</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pelawat</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untuk</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pergi</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ke</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tempat-tempat</a:t>
            </a:r>
            <a:r>
              <a:rPr lang="en-SG" sz="1000" b="1" i="0" u="none" strike="noStrike" dirty="0">
                <a:solidFill>
                  <a:srgbClr val="000000"/>
                </a:solidFill>
                <a:effectLst/>
                <a:latin typeface="Arial" panose="020B0604020202020204" pitchFamily="34" charset="0"/>
                <a:cs typeface="Arial" panose="020B0604020202020204" pitchFamily="34" charset="0"/>
              </a:rPr>
              <a:t> dan </a:t>
            </a:r>
            <a:r>
              <a:rPr lang="en-SG" sz="1000" b="1" i="0" u="none" strike="noStrike" dirty="0" err="1">
                <a:solidFill>
                  <a:srgbClr val="000000"/>
                </a:solidFill>
                <a:effectLst/>
                <a:latin typeface="Arial" panose="020B0604020202020204" pitchFamily="34" charset="0"/>
                <a:cs typeface="Arial" panose="020B0604020202020204" pitchFamily="34" charset="0"/>
              </a:rPr>
              <a:t>tarikan</a:t>
            </a:r>
            <a:r>
              <a:rPr lang="en-SG" sz="1000" b="1" i="0" u="none" strike="noStrike" dirty="0">
                <a:solidFill>
                  <a:srgbClr val="000000"/>
                </a:solidFill>
                <a:effectLst/>
                <a:latin typeface="Arial" panose="020B0604020202020204" pitchFamily="34" charset="0"/>
                <a:cs typeface="Arial" panose="020B0604020202020204" pitchFamily="34" charset="0"/>
              </a:rPr>
              <a:t> yang </a:t>
            </a:r>
            <a:r>
              <a:rPr lang="en-SG" sz="1000" b="1" i="0" u="none" strike="noStrike" dirty="0" err="1">
                <a:solidFill>
                  <a:srgbClr val="000000"/>
                </a:solidFill>
                <a:effectLst/>
                <a:latin typeface="Arial" panose="020B0604020202020204" pitchFamily="34" charset="0"/>
                <a:cs typeface="Arial" panose="020B0604020202020204" pitchFamily="34" charset="0"/>
              </a:rPr>
              <a:t>berbeza</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dengan</a:t>
            </a:r>
            <a:r>
              <a:rPr lang="en-SG" sz="1000" b="1" i="0" u="none" strike="noStrike" dirty="0">
                <a:solidFill>
                  <a:srgbClr val="000000"/>
                </a:solidFill>
                <a:effectLst/>
                <a:latin typeface="Arial" panose="020B0604020202020204" pitchFamily="34" charset="0"/>
                <a:cs typeface="Arial" panose="020B0604020202020204" pitchFamily="34" charset="0"/>
              </a:rPr>
              <a:t> </a:t>
            </a:r>
            <a:r>
              <a:rPr lang="en-SG" sz="1000" b="1" i="0" u="none" strike="noStrike" dirty="0" err="1">
                <a:solidFill>
                  <a:srgbClr val="000000"/>
                </a:solidFill>
                <a:effectLst/>
                <a:latin typeface="Arial" panose="020B0604020202020204" pitchFamily="34" charset="0"/>
                <a:cs typeface="Arial" panose="020B0604020202020204" pitchFamily="34" charset="0"/>
              </a:rPr>
              <a:t>cepat</a:t>
            </a:r>
            <a:r>
              <a:rPr lang="en-SG" sz="1000" b="1" i="0" u="none" strike="noStrike" dirty="0">
                <a:solidFill>
                  <a:srgbClr val="000000"/>
                </a:solidFill>
                <a:effectLst/>
                <a:latin typeface="Arial" panose="020B0604020202020204" pitchFamily="34" charset="0"/>
                <a:cs typeface="Arial" panose="020B0604020202020204" pitchFamily="34" charset="0"/>
              </a:rPr>
              <a:t>.</a:t>
            </a:r>
          </a:p>
          <a:p>
            <a:endParaRPr lang="en-SG" sz="1000" dirty="0">
              <a:solidFill>
                <a:srgbClr val="000000"/>
              </a:solidFill>
              <a:effectLst/>
              <a:latin typeface="Arial" panose="020B0604020202020204" pitchFamily="34" charset="0"/>
              <a:cs typeface="Arial" panose="020B0604020202020204" pitchFamily="34" charset="0"/>
            </a:endParaRPr>
          </a:p>
          <a:p>
            <a:r>
              <a:rPr lang="en-SG" sz="1000" b="0" i="0" u="none" strike="noStrike" dirty="0" err="1">
                <a:solidFill>
                  <a:srgbClr val="000000"/>
                </a:solidFill>
                <a:effectLst/>
                <a:latin typeface="Arial" panose="020B0604020202020204" pitchFamily="34" charset="0"/>
                <a:cs typeface="Arial" panose="020B0604020202020204" pitchFamily="34" charset="0"/>
              </a:rPr>
              <a:t>Berikut</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adalah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beberapa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soalan</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bolehkamutanyakepada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ibu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bapa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atau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datuk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nenek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kamu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tentang</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kehidupan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ketika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dibesarkan</a:t>
            </a:r>
            <a:r>
              <a:rPr lang="en-SG" sz="1000" b="0" i="0" u="none" strike="noStrike" dirty="0">
                <a:solidFill>
                  <a:srgbClr val="000000"/>
                </a:solidFill>
                <a:effectLst/>
                <a:latin typeface="Arial" panose="020B0604020202020204" pitchFamily="34" charset="0"/>
                <a:cs typeface="Arial" panose="020B0604020202020204" pitchFamily="34" charset="0"/>
              </a:rPr>
              <a:t> di Singapura: </a:t>
            </a:r>
            <a:endParaRPr lang="en-SG" sz="1000" dirty="0">
              <a:solidFill>
                <a:srgbClr val="000000"/>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err="1">
                <a:solidFill>
                  <a:srgbClr val="000000"/>
                </a:solidFill>
                <a:effectLst/>
                <a:latin typeface="Arial" panose="020B0604020202020204" pitchFamily="34" charset="0"/>
                <a:cs typeface="Arial" panose="020B0604020202020204" pitchFamily="34" charset="0"/>
              </a:rPr>
              <a:t>Apakah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jenis</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hobi</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nikmati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ketika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kecil</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Apakah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aktiviti</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suka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lakukan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untuk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berseronok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Apakah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aktiviti</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biasadilakukan</a:t>
            </a:r>
            <a:r>
              <a:rPr lang="en-SG" sz="1000" b="0" i="0" u="none" strike="noStrike" dirty="0">
                <a:solidFill>
                  <a:srgbClr val="000000"/>
                </a:solidFill>
                <a:effectLst/>
                <a:latin typeface="Arial" panose="020B0604020202020204" pitchFamily="34" charset="0"/>
                <a:cs typeface="Arial" panose="020B0604020202020204" pitchFamily="34" charset="0"/>
              </a:rPr>
              <a:t> orang-orang </a:t>
            </a:r>
            <a:r>
              <a:rPr lang="en-SG" sz="1000" b="0" i="0" u="none" strike="noStrike" dirty="0" err="1">
                <a:solidFill>
                  <a:srgbClr val="000000"/>
                </a:solidFill>
                <a:effectLst/>
                <a:latin typeface="Arial" panose="020B0604020202020204" pitchFamily="34" charset="0"/>
                <a:cs typeface="Arial" panose="020B0604020202020204" pitchFamily="34" charset="0"/>
              </a:rPr>
              <a:t>untukberseronok</a:t>
            </a:r>
            <a:r>
              <a:rPr lang="en-SG" sz="1000" b="0" i="0" u="none" strike="noStrike" dirty="0">
                <a:solidFill>
                  <a:srgbClr val="000000"/>
                </a:solidFill>
                <a:effectLst/>
                <a:latin typeface="Arial" panose="020B0604020202020204" pitchFamily="34" charset="0"/>
                <a:cs typeface="Arial" panose="020B0604020202020204" pitchFamily="34" charset="0"/>
              </a:rPr>
              <a:t> di Singapura? </a:t>
            </a:r>
            <a:endParaRPr lang="en-SG"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a:solidFill>
                  <a:srgbClr val="000000"/>
                </a:solidFill>
                <a:effectLst/>
                <a:latin typeface="Arial" panose="020B0604020202020204" pitchFamily="34" charset="0"/>
                <a:cs typeface="Arial" panose="020B0604020202020204" pitchFamily="34" charset="0"/>
              </a:rPr>
              <a:t>Di mana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dulu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tinggal</a:t>
            </a:r>
            <a:r>
              <a:rPr lang="en-SG" sz="1000" b="0" i="0" u="none" strike="noStrike" dirty="0">
                <a:solidFill>
                  <a:srgbClr val="000000"/>
                </a:solidFill>
                <a:effectLst/>
                <a:latin typeface="Arial" panose="020B0604020202020204" pitchFamily="34" charset="0"/>
                <a:cs typeface="Arial" panose="020B0604020202020204" pitchFamily="34" charset="0"/>
              </a:rPr>
              <a:t> di Singapura? </a:t>
            </a:r>
            <a:r>
              <a:rPr lang="en-SG" sz="1000" b="0" i="0" u="none" strike="noStrike" dirty="0" err="1">
                <a:solidFill>
                  <a:srgbClr val="000000"/>
                </a:solidFill>
                <a:effectLst/>
                <a:latin typeface="Arial" panose="020B0604020202020204" pitchFamily="34" charset="0"/>
                <a:cs typeface="Arial" panose="020B0604020202020204" pitchFamily="34" charset="0"/>
              </a:rPr>
              <a:t>Bagaimana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pengalaman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tinggal</a:t>
            </a:r>
            <a:r>
              <a:rPr lang="en-SG" sz="1000" b="0" i="0" u="none" strike="noStrike" dirty="0">
                <a:solidFill>
                  <a:srgbClr val="000000"/>
                </a:solidFill>
                <a:effectLst/>
                <a:latin typeface="Arial" panose="020B0604020202020204" pitchFamily="34" charset="0"/>
                <a:cs typeface="Arial" panose="020B0604020202020204" pitchFamily="34" charset="0"/>
              </a:rPr>
              <a:t> di </a:t>
            </a:r>
            <a:r>
              <a:rPr lang="en-SG" sz="1000" b="0" i="0" u="none" strike="noStrike" dirty="0" err="1">
                <a:solidFill>
                  <a:srgbClr val="000000"/>
                </a:solidFill>
                <a:effectLst/>
                <a:latin typeface="Arial" panose="020B0604020202020204" pitchFamily="34" charset="0"/>
                <a:cs typeface="Arial" panose="020B0604020202020204" pitchFamily="34" charset="0"/>
              </a:rPr>
              <a:t>sana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Apakah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tempat</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kegemaran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masihdiingati</a:t>
            </a:r>
            <a:r>
              <a:rPr lang="en-SG" sz="1000" b="0" i="0" u="none" strike="noStrike" dirty="0">
                <a:solidFill>
                  <a:srgbClr val="000000"/>
                </a:solidFill>
                <a:effectLst/>
                <a:latin typeface="Arial" panose="020B0604020202020204" pitchFamily="34" charset="0"/>
                <a:cs typeface="Arial" panose="020B0604020202020204" pitchFamily="34" charset="0"/>
              </a:rPr>
              <a:t>? </a:t>
            </a:r>
            <a:endParaRPr lang="en-SG"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err="1">
                <a:solidFill>
                  <a:srgbClr val="000000"/>
                </a:solidFill>
                <a:effectLst/>
                <a:latin typeface="Arial" panose="020B0604020202020204" pitchFamily="34" charset="0"/>
                <a:cs typeface="Arial" panose="020B0604020202020204" pitchFamily="34" charset="0"/>
              </a:rPr>
              <a:t>Adakah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ingat</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dengan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tarikan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pelancongan</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lawati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ketika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kecil</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masih</a:t>
            </a:r>
            <a:r>
              <a:rPr lang="en-SG" sz="1000" b="0" i="0" u="none" strike="noStrike" dirty="0">
                <a:solidFill>
                  <a:srgbClr val="000000"/>
                </a:solidFill>
                <a:effectLst/>
                <a:latin typeface="Arial" panose="020B0604020202020204" pitchFamily="34" charset="0"/>
                <a:cs typeface="Arial" panose="020B0604020202020204" pitchFamily="34" charset="0"/>
              </a:rPr>
              <a:t> popular </a:t>
            </a:r>
            <a:r>
              <a:rPr lang="en-SG" sz="1000" b="0" i="0" u="none" strike="noStrike" dirty="0" err="1">
                <a:solidFill>
                  <a:srgbClr val="000000"/>
                </a:solidFill>
                <a:effectLst/>
                <a:latin typeface="Arial" panose="020B0604020202020204" pitchFamily="34" charset="0"/>
                <a:cs typeface="Arial" panose="020B0604020202020204" pitchFamily="34" charset="0"/>
              </a:rPr>
              <a:t>hariini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Tempat</a:t>
            </a:r>
            <a:r>
              <a:rPr lang="en-SG" sz="1000" b="0" i="0" u="none" strike="noStrike" dirty="0">
                <a:solidFill>
                  <a:srgbClr val="000000"/>
                </a:solidFill>
                <a:effectLst/>
                <a:latin typeface="Arial" panose="020B0604020202020204" pitchFamily="34" charset="0"/>
                <a:cs typeface="Arial" panose="020B0604020202020204" pitchFamily="34" charset="0"/>
              </a:rPr>
              <a:t> mana yang popular dan di mana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boleh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didapati</a:t>
            </a:r>
            <a:r>
              <a:rPr lang="en-SG" sz="1000" b="0" i="0" u="none" strike="noStrike" dirty="0">
                <a:solidFill>
                  <a:srgbClr val="000000"/>
                </a:solidFill>
                <a:effectLst/>
                <a:latin typeface="Arial" panose="020B0604020202020204" pitchFamily="34" charset="0"/>
                <a:cs typeface="Arial" panose="020B0604020202020204" pitchFamily="34" charset="0"/>
              </a:rPr>
              <a:t>? </a:t>
            </a:r>
            <a:endParaRPr lang="en-SG"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000" b="0" i="0" u="none" strike="noStrike" dirty="0" err="1">
                <a:solidFill>
                  <a:srgbClr val="000000"/>
                </a:solidFill>
                <a:effectLst/>
                <a:latin typeface="Arial" panose="020B0604020202020204" pitchFamily="34" charset="0"/>
                <a:cs typeface="Arial" panose="020B0604020202020204" pitchFamily="34" charset="0"/>
              </a:rPr>
              <a:t>Adakah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tahu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cerita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menarik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tentang</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nama-nama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stesen</a:t>
            </a:r>
            <a:r>
              <a:rPr lang="en-SG" sz="1000" b="0" i="0" u="none" strike="noStrike" dirty="0">
                <a:solidFill>
                  <a:srgbClr val="000000"/>
                </a:solidFill>
                <a:effectLst/>
                <a:latin typeface="Arial" panose="020B0604020202020204" pitchFamily="34" charset="0"/>
                <a:cs typeface="Arial" panose="020B0604020202020204" pitchFamily="34" charset="0"/>
              </a:rPr>
              <a:t> MRT </a:t>
            </a:r>
            <a:r>
              <a:rPr lang="en-SG" sz="1000" b="0" i="0" u="none" strike="noStrike" dirty="0" err="1">
                <a:solidFill>
                  <a:srgbClr val="000000"/>
                </a:solidFill>
                <a:effectLst/>
                <a:latin typeface="Arial" panose="020B0604020202020204" pitchFamily="34" charset="0"/>
                <a:cs typeface="Arial" panose="020B0604020202020204" pitchFamily="34" charset="0"/>
              </a:rPr>
              <a:t>atau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jalan</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masihdiingati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dari</a:t>
            </a:r>
            <a:r>
              <a:rPr lang="en-SG" sz="1000" b="0" i="0" u="none" strike="noStrike" dirty="0">
                <a:solidFill>
                  <a:srgbClr val="000000"/>
                </a:solidFill>
                <a:effectLst/>
                <a:latin typeface="Arial" panose="020B0604020202020204" pitchFamily="34" charset="0"/>
                <a:cs typeface="Arial" panose="020B0604020202020204" pitchFamily="34" charset="0"/>
              </a:rPr>
              <a:t> masa </a:t>
            </a:r>
            <a:r>
              <a:rPr lang="en-SG" sz="1000" b="0" i="0" u="none" strike="noStrike" dirty="0" err="1">
                <a:solidFill>
                  <a:srgbClr val="000000"/>
                </a:solidFill>
                <a:effectLst/>
                <a:latin typeface="Arial" panose="020B0604020202020204" pitchFamily="34" charset="0"/>
                <a:cs typeface="Arial" panose="020B0604020202020204" pitchFamily="34" charset="0"/>
              </a:rPr>
              <a:t>kecilmereka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Mungkin</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boleh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mencari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tahu</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lebih</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lanjut</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mengenai</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sejarah</a:t>
            </a:r>
            <a:r>
              <a:rPr lang="en-SG" sz="1000" b="0" i="0" u="none" strike="noStrike" dirty="0">
                <a:solidFill>
                  <a:srgbClr val="000000"/>
                </a:solidFill>
                <a:effectLst/>
                <a:latin typeface="Arial" panose="020B0604020202020204" pitchFamily="34" charset="0"/>
                <a:cs typeface="Arial" panose="020B0604020202020204" pitchFamily="34" charset="0"/>
              </a:rPr>
              <a:t> di </a:t>
            </a:r>
            <a:r>
              <a:rPr lang="en-SG" sz="1000" b="0" i="0" u="none" strike="noStrike" dirty="0" err="1">
                <a:solidFill>
                  <a:srgbClr val="000000"/>
                </a:solidFill>
                <a:effectLst/>
                <a:latin typeface="Arial" panose="020B0604020202020204" pitchFamily="34" charset="0"/>
                <a:cs typeface="Arial" panose="020B0604020202020204" pitchFamily="34" charset="0"/>
              </a:rPr>
              <a:t>sebalik</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nama-nama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tempat</a:t>
            </a:r>
            <a:r>
              <a:rPr lang="en-SG" sz="1000" b="0" i="0" u="none" strike="noStrike" dirty="0">
                <a:solidFill>
                  <a:srgbClr val="000000"/>
                </a:solidFill>
                <a:effectLst/>
                <a:latin typeface="Arial" panose="020B0604020202020204" pitchFamily="34" charset="0"/>
                <a:cs typeface="Arial" panose="020B0604020202020204" pitchFamily="34" charset="0"/>
              </a:rPr>
              <a:t> yang </a:t>
            </a:r>
            <a:r>
              <a:rPr lang="en-SG" sz="1000" b="0" i="0" u="none" strike="noStrike" dirty="0" err="1">
                <a:solidFill>
                  <a:srgbClr val="000000"/>
                </a:solidFill>
                <a:effectLst/>
                <a:latin typeface="Arial" panose="020B0604020202020204" pitchFamily="34" charset="0"/>
                <a:cs typeface="Arial" panose="020B0604020202020204" pitchFamily="34" charset="0"/>
              </a:rPr>
              <a:t>mereka</a:t>
            </a:r>
            <a:r>
              <a:rPr lang="en-SG" sz="1000" b="0" i="0" u="none" strike="noStrike" dirty="0">
                <a:solidFill>
                  <a:srgbClr val="000000"/>
                </a:solidFill>
                <a:effectLst/>
                <a:latin typeface="Arial" panose="020B0604020202020204" pitchFamily="34" charset="0"/>
                <a:cs typeface="Arial" panose="020B0604020202020204" pitchFamily="34" charset="0"/>
              </a:rPr>
              <a:t> </a:t>
            </a:r>
            <a:r>
              <a:rPr lang="en-SG" sz="1000" b="0" i="0" u="none" strike="noStrike" dirty="0" err="1">
                <a:solidFill>
                  <a:srgbClr val="000000"/>
                </a:solidFill>
                <a:effectLst/>
                <a:latin typeface="Arial" panose="020B0604020202020204" pitchFamily="34" charset="0"/>
                <a:cs typeface="Arial" panose="020B0604020202020204" pitchFamily="34" charset="0"/>
              </a:rPr>
              <a:t>ingat</a:t>
            </a:r>
            <a:r>
              <a:rPr lang="en-SG" sz="1000" b="0" i="0" u="none" strike="noStrike" dirty="0">
                <a:solidFill>
                  <a:srgbClr val="000000"/>
                </a:solidFill>
                <a:effectLst/>
                <a:latin typeface="Arial" panose="020B0604020202020204" pitchFamily="34" charset="0"/>
                <a:cs typeface="Arial" panose="020B0604020202020204" pitchFamily="34" charset="0"/>
              </a:rPr>
              <a:t>.</a:t>
            </a:r>
            <a:endParaRPr lang="en-SG" sz="1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8799EE5-8F25-7719-4B63-9138607C48E2}"/>
              </a:ext>
            </a:extLst>
          </p:cNvPr>
          <p:cNvSpPr txBox="1"/>
          <p:nvPr/>
        </p:nvSpPr>
        <p:spPr>
          <a:xfrm>
            <a:off x="5109095" y="3999001"/>
            <a:ext cx="3993911" cy="784830"/>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akanandalakukan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membantu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menjayakan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Apapesanan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rakyat</a:t>
            </a:r>
            <a:r>
              <a:rPr lang="en-SG" sz="900" b="0" i="0" u="none" strike="noStrike" dirty="0">
                <a:solidFill>
                  <a:srgbClr val="FFFFFF"/>
                </a:solidFill>
                <a:effectLst/>
                <a:latin typeface="Arial" panose="020B0604020202020204" pitchFamily="34" charset="0"/>
                <a:cs typeface="Arial" panose="020B0604020202020204" pitchFamily="34" charset="0"/>
              </a:rPr>
              <a:t> Singapura agar </a:t>
            </a:r>
            <a:r>
              <a:rPr lang="en-SG" sz="900" b="0" i="0" u="none" strike="noStrike" dirty="0" err="1">
                <a:solidFill>
                  <a:srgbClr val="FFFFFF"/>
                </a:solidFill>
                <a:effectLst/>
                <a:latin typeface="Arial" panose="020B0604020202020204" pitchFamily="34" charset="0"/>
                <a:cs typeface="Arial" panose="020B0604020202020204" pitchFamily="34" charset="0"/>
              </a:rPr>
              <a:t>menyokong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83FAF8F-24A9-5074-BEFF-9F4E01893170}"/>
              </a:ext>
            </a:extLst>
          </p:cNvPr>
          <p:cNvSpPr txBox="1"/>
          <p:nvPr/>
        </p:nvSpPr>
        <p:spPr>
          <a:xfrm>
            <a:off x="5170270" y="2707558"/>
            <a:ext cx="3871562" cy="646331"/>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Siapa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andaberbual</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dengan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tentang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sebelum</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ini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tidak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ketahui</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Apanilai-nilai</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daripada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warga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tua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Bagaimana</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berubah</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sejak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berusia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seperti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E40CC2C-006E-7C73-CE02-24BB19B5060B}"/>
              </a:ext>
            </a:extLst>
          </p:cNvPr>
          <p:cNvSpPr txBox="1"/>
          <p:nvPr/>
        </p:nvSpPr>
        <p:spPr>
          <a:xfrm>
            <a:off x="5170270" y="5534781"/>
            <a:ext cx="3769394" cy="784830"/>
          </a:xfrm>
          <a:prstGeom prst="rect">
            <a:avLst/>
          </a:prstGeom>
          <a:noFill/>
        </p:spPr>
        <p:txBody>
          <a:bodyPr wrap="square">
            <a:spAutoFit/>
          </a:bodyPr>
          <a:lstStyle/>
          <a:p>
            <a:r>
              <a:rPr lang="en-SG" sz="900" b="0" i="0" u="none" strike="noStrike" dirty="0">
                <a:solidFill>
                  <a:srgbClr val="FFFFFF"/>
                </a:solidFill>
                <a:effectLst/>
                <a:latin typeface="Arial" panose="020B0604020202020204" pitchFamily="34" charset="0"/>
                <a:cs typeface="Arial" panose="020B0604020202020204" pitchFamily="34" charset="0"/>
              </a:rPr>
              <a:t>Ketika </a:t>
            </a:r>
            <a:r>
              <a:rPr lang="en-SG" sz="900" b="0" i="0" u="none" strike="noStrike" dirty="0" err="1">
                <a:solidFill>
                  <a:srgbClr val="FFFFFF"/>
                </a:solidFill>
                <a:effectLst/>
                <a:latin typeface="Arial" panose="020B0604020202020204" pitchFamily="34" charset="0"/>
                <a:cs typeface="Arial" panose="020B0604020202020204" pitchFamily="34" charset="0"/>
              </a:rPr>
              <a:t>pelancong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kembali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Apatempat</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menarik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dilawati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makanan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harusdicuba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atau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pengalaman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andasyorkan</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Mengapa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suka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tempat</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begitu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banyak</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membuat</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istimewa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bagi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0E7E751-E4CF-480C-4110-9B77007CE199}"/>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Singapura, Negara Saya, </a:t>
            </a:r>
            <a:r>
              <a:rPr lang="en-SG" sz="1200" b="1" i="0" u="sng" strike="noStrike" dirty="0" err="1">
                <a:solidFill>
                  <a:srgbClr val="272727"/>
                </a:solidFill>
                <a:effectLst/>
                <a:latin typeface="Arial" panose="020B0604020202020204" pitchFamily="34" charset="0"/>
                <a:cs typeface="Arial" panose="020B0604020202020204" pitchFamily="34" charset="0"/>
              </a:rPr>
              <a:t>Rumah</a:t>
            </a:r>
            <a:r>
              <a:rPr lang="en-SG" sz="1200" b="1" i="0" u="sng" strike="noStrike" dirty="0">
                <a:solidFill>
                  <a:srgbClr val="272727"/>
                </a:solidFill>
                <a:effectLst/>
                <a:latin typeface="Arial" panose="020B0604020202020204" pitchFamily="34" charset="0"/>
                <a:cs typeface="Arial" panose="020B0604020202020204" pitchFamily="34" charset="0"/>
              </a:rPr>
              <a:t> Saya </a:t>
            </a:r>
            <a:endParaRPr lang="en-SG" sz="1200" b="1" u="sng"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09288880-042F-4183-4D71-5A130197C488}"/>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Impian Saya </a:t>
            </a:r>
            <a:r>
              <a:rPr lang="en-SG" sz="1200" b="1" i="0" u="sng" strike="noStrike" dirty="0" err="1">
                <a:solidFill>
                  <a:srgbClr val="272727"/>
                </a:solidFill>
                <a:effectLst/>
                <a:latin typeface="Arial" panose="020B0604020202020204" pitchFamily="34" charset="0"/>
                <a:cs typeface="Arial" panose="020B0604020202020204" pitchFamily="34" charset="0"/>
              </a:rPr>
              <a:t>untuk</a:t>
            </a:r>
            <a:r>
              <a:rPr lang="en-SG" sz="1200" b="1" i="0" u="sng" strike="noStrike" dirty="0">
                <a:solidFill>
                  <a:srgbClr val="272727"/>
                </a:solidFill>
                <a:effectLst/>
                <a:latin typeface="Arial" panose="020B0604020202020204" pitchFamily="34" charset="0"/>
                <a:cs typeface="Arial" panose="020B0604020202020204" pitchFamily="34" charset="0"/>
              </a:rPr>
              <a:t> Singapura </a:t>
            </a:r>
            <a:endParaRPr lang="en-SG" sz="1200" b="1" u="sng"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08A902C-CCE4-9B01-3170-2086735C962D}"/>
              </a:ext>
            </a:extLst>
          </p:cNvPr>
          <p:cNvSpPr txBox="1"/>
          <p:nvPr/>
        </p:nvSpPr>
        <p:spPr>
          <a:xfrm>
            <a:off x="5272438" y="2379343"/>
            <a:ext cx="4073272" cy="276999"/>
          </a:xfrm>
          <a:prstGeom prst="rect">
            <a:avLst/>
          </a:prstGeom>
          <a:noFill/>
        </p:spPr>
        <p:txBody>
          <a:bodyPr wrap="square">
            <a:spAutoFit/>
          </a:bodyPr>
          <a:lstStyle/>
          <a:p>
            <a:r>
              <a:rPr lang="en-SG" sz="1200" b="1" u="sng" strike="noStrike" dirty="0" err="1">
                <a:solidFill>
                  <a:srgbClr val="272727"/>
                </a:solidFill>
                <a:effectLst/>
                <a:latin typeface="Arial" panose="020B0604020202020204" pitchFamily="34" charset="0"/>
                <a:cs typeface="Arial" panose="020B0604020202020204" pitchFamily="34" charset="0"/>
              </a:rPr>
              <a:t>Mengenali</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Lebih</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Dekat</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Seorang</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Warga</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Tua</a:t>
            </a:r>
            <a:r>
              <a:rPr lang="en-SG" sz="1200" b="1" u="sng" strike="noStrike" dirty="0">
                <a:solidFill>
                  <a:srgbClr val="272727"/>
                </a:solidFill>
                <a:effectLst/>
                <a:latin typeface="Arial" panose="020B0604020202020204" pitchFamily="34" charset="0"/>
                <a:cs typeface="Arial" panose="020B0604020202020204" pitchFamily="34" charset="0"/>
              </a:rPr>
              <a:t> </a:t>
            </a:r>
            <a:endParaRPr lang="en-SG"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018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42199-2429-0E8A-8999-EE73DF9911FB}"/>
              </a:ext>
            </a:extLst>
          </p:cNvPr>
          <p:cNvPicPr>
            <a:picLocks noChangeAspect="1"/>
          </p:cNvPicPr>
          <p:nvPr/>
        </p:nvPicPr>
        <p:blipFill>
          <a:blip r:embed="rId2"/>
          <a:stretch>
            <a:fillRect/>
          </a:stretch>
        </p:blipFill>
        <p:spPr>
          <a:xfrm>
            <a:off x="0" y="0"/>
            <a:ext cx="4846211" cy="6858000"/>
          </a:xfrm>
          <a:prstGeom prst="rect">
            <a:avLst/>
          </a:prstGeom>
        </p:spPr>
      </p:pic>
      <p:pic>
        <p:nvPicPr>
          <p:cNvPr id="4" name="Picture 3">
            <a:extLst>
              <a:ext uri="{FF2B5EF4-FFF2-40B4-BE49-F238E27FC236}">
                <a16:creationId xmlns:a16="http://schemas.microsoft.com/office/drawing/2014/main" id="{56469BF8-55BB-A44C-F8DD-CCADD1AAD269}"/>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88084AB1-7F14-35C5-FC1A-55E380282EE3}"/>
              </a:ext>
            </a:extLst>
          </p:cNvPr>
          <p:cNvSpPr txBox="1"/>
          <p:nvPr/>
        </p:nvSpPr>
        <p:spPr>
          <a:xfrm>
            <a:off x="305185" y="1797977"/>
            <a:ext cx="4320595" cy="3477875"/>
          </a:xfrm>
          <a:prstGeom prst="rect">
            <a:avLst/>
          </a:prstGeom>
          <a:noFill/>
        </p:spPr>
        <p:txBody>
          <a:bodyPr wrap="square">
            <a:spAutoFit/>
          </a:bodyPr>
          <a:lstStyle/>
          <a:p>
            <a:r>
              <a:rPr lang="en-SG" sz="1100" b="1" i="0" u="none" strike="noStrike" dirty="0" err="1">
                <a:solidFill>
                  <a:srgbClr val="4E4E38"/>
                </a:solidFill>
                <a:effectLst/>
                <a:latin typeface="Arial" panose="020B0604020202020204" pitchFamily="34" charset="0"/>
                <a:cs typeface="Arial" panose="020B0604020202020204" pitchFamily="34" charset="0"/>
              </a:rPr>
              <a:t>Dulu</a:t>
            </a:r>
            <a:r>
              <a:rPr lang="en-SG" sz="1100" b="1" i="0" u="none" strike="noStrike" dirty="0">
                <a:solidFill>
                  <a:srgbClr val="4E4E38"/>
                </a:solidFill>
                <a:effectLst/>
                <a:latin typeface="Arial" panose="020B0604020202020204" pitchFamily="34" charset="0"/>
                <a:cs typeface="Arial" panose="020B0604020202020204" pitchFamily="34" charset="0"/>
              </a:rPr>
              <a:t> kala, Singapura </a:t>
            </a:r>
            <a:r>
              <a:rPr lang="en-SG" sz="1100" b="1" i="0" u="none" strike="noStrike" dirty="0" err="1">
                <a:solidFill>
                  <a:srgbClr val="4E4E38"/>
                </a:solidFill>
                <a:effectLst/>
                <a:latin typeface="Arial" panose="020B0604020202020204" pitchFamily="34" charset="0"/>
                <a:cs typeface="Arial" panose="020B0604020202020204" pitchFamily="34" charset="0"/>
              </a:rPr>
              <a:t>adalah</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sebuah</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pulau</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kecil</a:t>
            </a:r>
            <a:r>
              <a:rPr lang="en-SG" sz="1100" b="1" i="0" u="none" strike="noStrike" dirty="0">
                <a:solidFill>
                  <a:srgbClr val="4E4E38"/>
                </a:solidFill>
                <a:effectLst/>
                <a:latin typeface="Arial" panose="020B0604020202020204" pitchFamily="34" charset="0"/>
                <a:cs typeface="Arial" panose="020B0604020202020204" pitchFamily="34" charset="0"/>
              </a:rPr>
              <a:t> yang </a:t>
            </a:r>
            <a:r>
              <a:rPr lang="en-SG" sz="1100" b="1" i="0" u="none" strike="noStrike" dirty="0" err="1">
                <a:solidFill>
                  <a:srgbClr val="4E4E38"/>
                </a:solidFill>
                <a:effectLst/>
                <a:latin typeface="Arial" panose="020B0604020202020204" pitchFamily="34" charset="0"/>
                <a:cs typeface="Arial" panose="020B0604020202020204" pitchFamily="34" charset="0"/>
              </a:rPr>
              <a:t>mempunyai</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masalah</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besar</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seperti</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kekurangan</a:t>
            </a:r>
            <a:r>
              <a:rPr lang="en-SG" sz="1100" b="1" i="0" u="none" strike="noStrike" dirty="0">
                <a:solidFill>
                  <a:srgbClr val="4E4E38"/>
                </a:solidFill>
                <a:effectLst/>
                <a:latin typeface="Arial" panose="020B0604020202020204" pitchFamily="34" charset="0"/>
                <a:cs typeface="Arial" panose="020B0604020202020204" pitchFamily="34" charset="0"/>
              </a:rPr>
              <a:t> air </a:t>
            </a:r>
            <a:r>
              <a:rPr lang="en-SG" sz="1100" b="1" i="0" u="none" strike="noStrike" dirty="0" err="1">
                <a:solidFill>
                  <a:srgbClr val="4E4E38"/>
                </a:solidFill>
                <a:effectLst/>
                <a:latin typeface="Arial" panose="020B0604020202020204" pitchFamily="34" charset="0"/>
                <a:cs typeface="Arial" panose="020B0604020202020204" pitchFamily="34" charset="0"/>
              </a:rPr>
              <a:t>bersih</a:t>
            </a:r>
            <a:r>
              <a:rPr lang="en-SG" sz="1100" b="1" i="0" u="none" strike="noStrike" dirty="0">
                <a:solidFill>
                  <a:srgbClr val="4E4E38"/>
                </a:solidFill>
                <a:effectLst/>
                <a:latin typeface="Arial" panose="020B0604020202020204" pitchFamily="34" charset="0"/>
                <a:cs typeface="Arial" panose="020B0604020202020204" pitchFamily="34" charset="0"/>
              </a:rPr>
              <a:t> dan </a:t>
            </a:r>
            <a:r>
              <a:rPr lang="en-SG" sz="1100" b="1" i="0" u="none" strike="noStrike" dirty="0" err="1">
                <a:solidFill>
                  <a:srgbClr val="4E4E38"/>
                </a:solidFill>
                <a:effectLst/>
                <a:latin typeface="Arial" panose="020B0604020202020204" pitchFamily="34" charset="0"/>
                <a:cs typeface="Arial" panose="020B0604020202020204" pitchFamily="34" charset="0"/>
              </a:rPr>
              <a:t>kekurangan</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rumah</a:t>
            </a:r>
            <a:r>
              <a:rPr lang="en-SG" sz="1100" b="1" i="0" u="none" strike="noStrike" dirty="0">
                <a:solidFill>
                  <a:srgbClr val="4E4E38"/>
                </a:solidFill>
                <a:effectLst/>
                <a:latin typeface="Arial" panose="020B0604020202020204" pitchFamily="34" charset="0"/>
                <a:cs typeface="Arial" panose="020B0604020202020204" pitchFamily="34" charset="0"/>
              </a:rPr>
              <a:t> yang </a:t>
            </a:r>
            <a:r>
              <a:rPr lang="en-SG" sz="1100" b="1" i="0" u="none" strike="noStrike" dirty="0" err="1">
                <a:solidFill>
                  <a:srgbClr val="4E4E38"/>
                </a:solidFill>
                <a:effectLst/>
                <a:latin typeface="Arial" panose="020B0604020202020204" pitchFamily="34" charset="0"/>
                <a:cs typeface="Arial" panose="020B0604020202020204" pitchFamily="34" charset="0"/>
              </a:rPr>
              <a:t>baikuntuksemua</a:t>
            </a:r>
            <a:r>
              <a:rPr lang="en-SG" sz="1100" b="1" i="0" u="none" strike="noStrike" dirty="0">
                <a:solidFill>
                  <a:srgbClr val="4E4E38"/>
                </a:solidFill>
                <a:effectLst/>
                <a:latin typeface="Arial" panose="020B0604020202020204" pitchFamily="34" charset="0"/>
                <a:cs typeface="Arial" panose="020B0604020202020204" pitchFamily="34" charset="0"/>
              </a:rPr>
              <a:t> orang. </a:t>
            </a:r>
            <a:r>
              <a:rPr lang="en-SG" sz="1100" b="1" i="0" u="none" strike="noStrike" dirty="0" err="1">
                <a:solidFill>
                  <a:srgbClr val="4E4E38"/>
                </a:solidFill>
                <a:effectLst/>
                <a:latin typeface="Arial" panose="020B0604020202020204" pitchFamily="34" charset="0"/>
                <a:cs typeface="Arial" panose="020B0604020202020204" pitchFamily="34" charset="0"/>
              </a:rPr>
              <a:t>Tetapi</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seiring</a:t>
            </a:r>
            <a:r>
              <a:rPr lang="en-SG" sz="1100" b="1" i="0" u="none" strike="noStrike" dirty="0">
                <a:solidFill>
                  <a:srgbClr val="4E4E38"/>
                </a:solidFill>
                <a:effectLst/>
                <a:latin typeface="Arial" panose="020B0604020202020204" pitchFamily="34" charset="0"/>
                <a:cs typeface="Arial" panose="020B0604020202020204" pitchFamily="34" charset="0"/>
              </a:rPr>
              <a:t> masa </a:t>
            </a:r>
            <a:r>
              <a:rPr lang="en-SG" sz="1100" b="1" i="0" u="none" strike="noStrike" dirty="0" err="1">
                <a:solidFill>
                  <a:srgbClr val="4E4E38"/>
                </a:solidFill>
                <a:effectLst/>
                <a:latin typeface="Arial" panose="020B0604020202020204" pitchFamily="34" charset="0"/>
                <a:cs typeface="Arial" panose="020B0604020202020204" pitchFamily="34" charset="0"/>
              </a:rPr>
              <a:t>berlalu</a:t>
            </a:r>
            <a:r>
              <a:rPr lang="en-SG" sz="1100" b="1" i="0" u="none" strike="noStrike" dirty="0">
                <a:solidFill>
                  <a:srgbClr val="4E4E38"/>
                </a:solidFill>
                <a:effectLst/>
                <a:latin typeface="Arial" panose="020B0604020202020204" pitchFamily="34" charset="0"/>
                <a:cs typeface="Arial" panose="020B0604020202020204" pitchFamily="34" charset="0"/>
              </a:rPr>
              <a:t>, Singapura </a:t>
            </a:r>
            <a:r>
              <a:rPr lang="en-SG" sz="1100" b="1" i="0" u="none" strike="noStrike" dirty="0" err="1">
                <a:solidFill>
                  <a:srgbClr val="4E4E38"/>
                </a:solidFill>
                <a:effectLst/>
                <a:latin typeface="Arial" panose="020B0604020202020204" pitchFamily="34" charset="0"/>
                <a:cs typeface="Arial" panose="020B0604020202020204" pitchFamily="34" charset="0"/>
              </a:rPr>
              <a:t>bekerja</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keras</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untuk</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memperbaiki</a:t>
            </a:r>
            <a:r>
              <a:rPr lang="en-SG" sz="1100" b="1" i="0" u="none" strike="noStrike" dirty="0">
                <a:solidFill>
                  <a:srgbClr val="4E4E38"/>
                </a:solidFill>
                <a:effectLst/>
                <a:latin typeface="Arial" panose="020B0604020202020204" pitchFamily="34" charset="0"/>
                <a:cs typeface="Arial" panose="020B0604020202020204" pitchFamily="34" charset="0"/>
              </a:rPr>
              <a:t> dan </a:t>
            </a:r>
            <a:r>
              <a:rPr lang="en-SG" sz="1100" b="1" i="0" u="none" strike="noStrike" dirty="0" err="1">
                <a:solidFill>
                  <a:srgbClr val="4E4E38"/>
                </a:solidFill>
                <a:effectLst/>
                <a:latin typeface="Arial" panose="020B0604020202020204" pitchFamily="34" charset="0"/>
                <a:cs typeface="Arial" panose="020B0604020202020204" pitchFamily="34" charset="0"/>
              </a:rPr>
              <a:t>sekarang</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menjadi</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tempat</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penting</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untuk</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perdagangan</a:t>
            </a:r>
            <a:r>
              <a:rPr lang="en-SG" sz="1100" b="1" i="0" u="none" strike="noStrike" dirty="0">
                <a:solidFill>
                  <a:srgbClr val="4E4E38"/>
                </a:solidFill>
                <a:effectLst/>
                <a:latin typeface="Arial" panose="020B0604020202020204" pitchFamily="34" charset="0"/>
                <a:cs typeface="Arial" panose="020B0604020202020204" pitchFamily="34" charset="0"/>
              </a:rPr>
              <a:t>, </a:t>
            </a:r>
            <a:r>
              <a:rPr lang="en-SG" sz="1100" b="1" i="0" u="none" strike="noStrike" dirty="0" err="1">
                <a:solidFill>
                  <a:srgbClr val="4E4E38"/>
                </a:solidFill>
                <a:effectLst/>
                <a:latin typeface="Arial" panose="020B0604020202020204" pitchFamily="34" charset="0"/>
                <a:cs typeface="Arial" panose="020B0604020202020204" pitchFamily="34" charset="0"/>
              </a:rPr>
              <a:t>kewangan</a:t>
            </a:r>
            <a:r>
              <a:rPr lang="en-SG" sz="1100" b="1" i="0" u="none" strike="noStrike" dirty="0">
                <a:solidFill>
                  <a:srgbClr val="4E4E38"/>
                </a:solidFill>
                <a:effectLst/>
                <a:latin typeface="Arial" panose="020B0604020202020204" pitchFamily="34" charset="0"/>
                <a:cs typeface="Arial" panose="020B0604020202020204" pitchFamily="34" charset="0"/>
              </a:rPr>
              <a:t>, dan </a:t>
            </a:r>
            <a:r>
              <a:rPr lang="en-SG" sz="1100" b="1" i="0" u="none" strike="noStrike" dirty="0" err="1">
                <a:solidFill>
                  <a:srgbClr val="4E4E38"/>
                </a:solidFill>
                <a:effectLst/>
                <a:latin typeface="Arial" panose="020B0604020202020204" pitchFamily="34" charset="0"/>
                <a:cs typeface="Arial" panose="020B0604020202020204" pitchFamily="34" charset="0"/>
              </a:rPr>
              <a:t>pengangkutan</a:t>
            </a:r>
            <a:r>
              <a:rPr lang="en-SG" sz="1100" b="1" i="0" u="none" strike="noStrike" dirty="0">
                <a:solidFill>
                  <a:srgbClr val="4E4E38"/>
                </a:solidFill>
                <a:effectLst/>
                <a:latin typeface="Arial" panose="020B0604020202020204" pitchFamily="34" charset="0"/>
                <a:cs typeface="Arial" panose="020B0604020202020204" pitchFamily="34" charset="0"/>
              </a:rPr>
              <a:t>!</a:t>
            </a:r>
          </a:p>
          <a:p>
            <a:endParaRPr lang="en-SG" sz="1100" dirty="0">
              <a:solidFill>
                <a:srgbClr val="4E4E38"/>
              </a:solidFill>
              <a:effectLst/>
              <a:latin typeface="Arial" panose="020B0604020202020204" pitchFamily="34" charset="0"/>
              <a:cs typeface="Arial" panose="020B0604020202020204" pitchFamily="34" charset="0"/>
            </a:endParaRPr>
          </a:p>
          <a:p>
            <a:r>
              <a:rPr lang="en-SG" sz="1100" b="0" i="0" u="none" strike="noStrike" dirty="0" err="1">
                <a:solidFill>
                  <a:srgbClr val="4E4E38"/>
                </a:solidFill>
                <a:effectLst/>
                <a:latin typeface="Arial" panose="020B0604020202020204" pitchFamily="34" charset="0"/>
                <a:cs typeface="Arial" panose="020B0604020202020204" pitchFamily="34" charset="0"/>
              </a:rPr>
              <a:t>Ini</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adalah</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beberapa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soalan</a:t>
            </a:r>
            <a:r>
              <a:rPr lang="en-SG" sz="1100" b="0" i="0" u="none" strike="noStrike" dirty="0">
                <a:solidFill>
                  <a:srgbClr val="4E4E38"/>
                </a:solidFill>
                <a:effectLst/>
                <a:latin typeface="Arial" panose="020B0604020202020204" pitchFamily="34" charset="0"/>
                <a:cs typeface="Arial" panose="020B0604020202020204" pitchFamily="34" charset="0"/>
              </a:rPr>
              <a:t> yang </a:t>
            </a:r>
            <a:r>
              <a:rPr lang="en-SG" sz="1100" b="0" i="0" u="none" strike="noStrike" dirty="0" err="1">
                <a:solidFill>
                  <a:srgbClr val="4E4E38"/>
                </a:solidFill>
                <a:effectLst/>
                <a:latin typeface="Arial" panose="020B0604020202020204" pitchFamily="34" charset="0"/>
                <a:cs typeface="Arial" panose="020B0604020202020204" pitchFamily="34" charset="0"/>
              </a:rPr>
              <a:t>andabolehtanyakepada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ibu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bapa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atau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datuk</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nenek</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anda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tentang</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kehidupan</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mereka</a:t>
            </a:r>
            <a:r>
              <a:rPr lang="en-SG" sz="1100" b="0" i="0" u="none" strike="noStrike" dirty="0">
                <a:solidFill>
                  <a:srgbClr val="4E4E38"/>
                </a:solidFill>
                <a:effectLst/>
                <a:latin typeface="Arial" panose="020B0604020202020204" pitchFamily="34" charset="0"/>
                <a:cs typeface="Arial" panose="020B0604020202020204" pitchFamily="34" charset="0"/>
              </a:rPr>
              <a:t> di Singapura </a:t>
            </a:r>
            <a:r>
              <a:rPr lang="en-SG" sz="1100" b="0" i="0" u="none" strike="noStrike" dirty="0" err="1">
                <a:solidFill>
                  <a:srgbClr val="4E4E38"/>
                </a:solidFill>
                <a:effectLst/>
                <a:latin typeface="Arial" panose="020B0604020202020204" pitchFamily="34" charset="0"/>
                <a:cs typeface="Arial" panose="020B0604020202020204" pitchFamily="34" charset="0"/>
              </a:rPr>
              <a:t>dahulu</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solidFill>
                <a:srgbClr val="4E4E38"/>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4E4E38"/>
                </a:solidFill>
                <a:effectLst/>
                <a:latin typeface="Arial" panose="020B0604020202020204" pitchFamily="34" charset="0"/>
                <a:cs typeface="Arial" panose="020B0604020202020204" pitchFamily="34" charset="0"/>
              </a:rPr>
              <a:t>Apajenispekerjaan</a:t>
            </a:r>
            <a:r>
              <a:rPr lang="en-SG" sz="1100" b="0" i="0" u="none" strike="noStrike" dirty="0">
                <a:solidFill>
                  <a:srgbClr val="4E4E38"/>
                </a:solidFill>
                <a:effectLst/>
                <a:latin typeface="Arial" panose="020B0604020202020204" pitchFamily="34" charset="0"/>
                <a:cs typeface="Arial" panose="020B0604020202020204" pitchFamily="34" charset="0"/>
              </a:rPr>
              <a:t> yang </a:t>
            </a:r>
            <a:r>
              <a:rPr lang="en-SG" sz="1100" b="0" i="0" u="none" strike="noStrike" dirty="0" err="1">
                <a:solidFill>
                  <a:srgbClr val="4E4E38"/>
                </a:solidFill>
                <a:effectLst/>
                <a:latin typeface="Arial" panose="020B0604020202020204" pitchFamily="34" charset="0"/>
                <a:cs typeface="Arial" panose="020B0604020202020204" pitchFamily="34" charset="0"/>
              </a:rPr>
              <a:t>kamuadasemasa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masih</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muda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Apa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jenis</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pekerjaan</a:t>
            </a:r>
            <a:r>
              <a:rPr lang="en-SG" sz="1100" b="0" i="0" u="none" strike="noStrike" dirty="0">
                <a:solidFill>
                  <a:srgbClr val="4E4E38"/>
                </a:solidFill>
                <a:effectLst/>
                <a:latin typeface="Arial" panose="020B0604020202020204" pitchFamily="34" charset="0"/>
                <a:cs typeface="Arial" panose="020B0604020202020204" pitchFamily="34" charset="0"/>
              </a:rPr>
              <a:t> yang </a:t>
            </a:r>
            <a:r>
              <a:rPr lang="en-SG" sz="1100" b="0" i="0" u="none" strike="noStrike" dirty="0" err="1">
                <a:solidFill>
                  <a:srgbClr val="4E4E38"/>
                </a:solidFill>
                <a:effectLst/>
                <a:latin typeface="Arial" panose="020B0604020202020204" pitchFamily="34" charset="0"/>
                <a:cs typeface="Arial" panose="020B0604020202020204" pitchFamily="34" charset="0"/>
              </a:rPr>
              <a:t>ada</a:t>
            </a:r>
            <a:r>
              <a:rPr lang="en-SG" sz="1100" b="0" i="0" u="none" strike="noStrike" dirty="0">
                <a:solidFill>
                  <a:srgbClr val="4E4E38"/>
                </a:solidFill>
                <a:effectLst/>
                <a:latin typeface="Arial" panose="020B0604020202020204" pitchFamily="34" charset="0"/>
                <a:cs typeface="Arial" panose="020B0604020202020204" pitchFamily="34" charset="0"/>
              </a:rPr>
              <a:t> pada </a:t>
            </a:r>
            <a:r>
              <a:rPr lang="en-SG" sz="1100" b="0" i="0" u="none" strike="noStrike" dirty="0" err="1">
                <a:solidFill>
                  <a:srgbClr val="4E4E38"/>
                </a:solidFill>
                <a:effectLst/>
                <a:latin typeface="Arial" panose="020B0604020202020204" pitchFamily="34" charset="0"/>
                <a:cs typeface="Arial" panose="020B0604020202020204" pitchFamily="34" charset="0"/>
              </a:rPr>
              <a:t>waktuitu</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4E4E38"/>
                </a:solidFill>
                <a:effectLst/>
                <a:latin typeface="Arial" panose="020B0604020202020204" pitchFamily="34" charset="0"/>
                <a:cs typeface="Arial" panose="020B0604020202020204" pitchFamily="34" charset="0"/>
              </a:rPr>
              <a:t>Apakah</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impian</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atau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matlamat</a:t>
            </a:r>
            <a:r>
              <a:rPr lang="en-SG" sz="1100" b="0" i="0" u="none" strike="noStrike" dirty="0">
                <a:solidFill>
                  <a:srgbClr val="4E4E38"/>
                </a:solidFill>
                <a:effectLst/>
                <a:latin typeface="Arial" panose="020B0604020202020204" pitchFamily="34" charset="0"/>
                <a:cs typeface="Arial" panose="020B0604020202020204" pitchFamily="34" charset="0"/>
              </a:rPr>
              <a:t> yang </a:t>
            </a:r>
            <a:r>
              <a:rPr lang="en-SG" sz="1100" b="0" i="0" u="none" strike="noStrike" dirty="0" err="1">
                <a:solidFill>
                  <a:srgbClr val="4E4E38"/>
                </a:solidFill>
                <a:effectLst/>
                <a:latin typeface="Arial" panose="020B0604020202020204" pitchFamily="34" charset="0"/>
                <a:cs typeface="Arial" panose="020B0604020202020204" pitchFamily="34" charset="0"/>
              </a:rPr>
              <a:t>kamuadaketika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sudah</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dewasa</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4E4E38"/>
                </a:solidFill>
                <a:effectLst/>
                <a:latin typeface="Arial" panose="020B0604020202020204" pitchFamily="34" charset="0"/>
                <a:cs typeface="Arial" panose="020B0604020202020204" pitchFamily="34" charset="0"/>
              </a:rPr>
              <a:t>Bagaimana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keadaan</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tempat</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kerja</a:t>
            </a:r>
            <a:r>
              <a:rPr lang="en-SG" sz="1100" b="0" i="0" u="none" strike="noStrike" dirty="0">
                <a:solidFill>
                  <a:srgbClr val="4E4E38"/>
                </a:solidFill>
                <a:effectLst/>
                <a:latin typeface="Arial" panose="020B0604020202020204" pitchFamily="34" charset="0"/>
                <a:cs typeface="Arial" panose="020B0604020202020204" pitchFamily="34" charset="0"/>
              </a:rPr>
              <a:t> pada masa </a:t>
            </a:r>
            <a:r>
              <a:rPr lang="en-SG" sz="1100" b="0" i="0" u="none" strike="noStrike" dirty="0" err="1">
                <a:solidFill>
                  <a:srgbClr val="4E4E38"/>
                </a:solidFill>
                <a:effectLst/>
                <a:latin typeface="Arial" panose="020B0604020202020204" pitchFamily="34" charset="0"/>
                <a:cs typeface="Arial" panose="020B0604020202020204" pitchFamily="34" charset="0"/>
              </a:rPr>
              <a:t>itu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Baikatauburuk</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4E4E38"/>
                </a:solidFill>
                <a:effectLst/>
                <a:latin typeface="Arial" panose="020B0604020202020204" pitchFamily="34" charset="0"/>
                <a:cs typeface="Arial" panose="020B0604020202020204" pitchFamily="34" charset="0"/>
              </a:rPr>
              <a:t>Apa</a:t>
            </a:r>
            <a:r>
              <a:rPr lang="en-SG" sz="1100" b="0" i="0" u="none" strike="noStrike" dirty="0">
                <a:solidFill>
                  <a:srgbClr val="4E4E38"/>
                </a:solidFill>
                <a:effectLst/>
                <a:latin typeface="Arial" panose="020B0604020202020204" pitchFamily="34" charset="0"/>
                <a:cs typeface="Arial" panose="020B0604020202020204" pitchFamily="34" charset="0"/>
              </a:rPr>
              <a:t> yang </a:t>
            </a:r>
            <a:r>
              <a:rPr lang="en-SG" sz="1100" b="0" i="0" u="none" strike="noStrike" dirty="0" err="1">
                <a:solidFill>
                  <a:srgbClr val="4E4E38"/>
                </a:solidFill>
                <a:effectLst/>
                <a:latin typeface="Arial" panose="020B0604020202020204" pitchFamily="34" charset="0"/>
                <a:cs typeface="Arial" panose="020B0604020202020204" pitchFamily="34" charset="0"/>
              </a:rPr>
              <a:t>kamusukaatautidaksukatentang</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pekerjaan</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a:solidFill>
                  <a:srgbClr val="4E4E38"/>
                </a:solidFill>
                <a:effectLst/>
                <a:latin typeface="Arial" panose="020B0604020202020204" pitchFamily="34" charset="0"/>
                <a:cs typeface="Arial" panose="020B0604020202020204" pitchFamily="34" charset="0"/>
              </a:rPr>
              <a:t>Di mana </a:t>
            </a:r>
            <a:r>
              <a:rPr lang="en-SG" sz="1100" b="0" i="0" u="none" strike="noStrike" dirty="0" err="1">
                <a:solidFill>
                  <a:srgbClr val="4E4E38"/>
                </a:solidFill>
                <a:effectLst/>
                <a:latin typeface="Arial" panose="020B0604020202020204" pitchFamily="34" charset="0"/>
                <a:cs typeface="Arial" panose="020B0604020202020204" pitchFamily="34" charset="0"/>
              </a:rPr>
              <a:t>tempat</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kerja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berada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Bagaimana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pergi</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tempat</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kerja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Berapa</a:t>
            </a:r>
            <a:r>
              <a:rPr lang="en-SG" sz="1100" b="0" i="0" u="none" strike="noStrike" dirty="0">
                <a:solidFill>
                  <a:srgbClr val="4E4E38"/>
                </a:solidFill>
                <a:effectLst/>
                <a:latin typeface="Arial" panose="020B0604020202020204" pitchFamily="34" charset="0"/>
                <a:cs typeface="Arial" panose="020B0604020202020204" pitchFamily="34" charset="0"/>
              </a:rPr>
              <a:t> jam </a:t>
            </a:r>
            <a:r>
              <a:rPr lang="en-SG" sz="1100" b="0" i="0" u="none" strike="noStrike" dirty="0" err="1">
                <a:solidFill>
                  <a:srgbClr val="4E4E38"/>
                </a:solidFill>
                <a:effectLst/>
                <a:latin typeface="Arial" panose="020B0604020202020204" pitchFamily="34" charset="0"/>
                <a:cs typeface="Arial" panose="020B0604020202020204" pitchFamily="34" charset="0"/>
              </a:rPr>
              <a:t>kamu</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bekerja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setiap</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hari</a:t>
            </a:r>
            <a:r>
              <a:rPr lang="en-SG" sz="1100" b="0" i="0" u="none" strike="noStrike" dirty="0">
                <a:solidFill>
                  <a:srgbClr val="4E4E38"/>
                </a:solidFill>
                <a:effectLst/>
                <a:latin typeface="Arial" panose="020B0604020202020204" pitchFamily="34" charset="0"/>
                <a:cs typeface="Arial" panose="020B0604020202020204" pitchFamily="34" charset="0"/>
              </a:rPr>
              <a:t> dan </a:t>
            </a:r>
            <a:r>
              <a:rPr lang="en-SG" sz="1100" b="0" i="0" u="none" strike="noStrike" dirty="0" err="1">
                <a:solidFill>
                  <a:srgbClr val="4E4E38"/>
                </a:solidFill>
                <a:effectLst/>
                <a:latin typeface="Arial" panose="020B0604020202020204" pitchFamily="34" charset="0"/>
                <a:cs typeface="Arial" panose="020B0604020202020204" pitchFamily="34" charset="0"/>
              </a:rPr>
              <a:t>bagaimana</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keadaan</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tempat</a:t>
            </a:r>
            <a:r>
              <a:rPr lang="en-SG" sz="1100" b="0" i="0" u="none" strike="noStrike" dirty="0">
                <a:solidFill>
                  <a:srgbClr val="4E4E38"/>
                </a:solidFill>
                <a:effectLst/>
                <a:latin typeface="Arial" panose="020B0604020202020204" pitchFamily="34" charset="0"/>
                <a:cs typeface="Arial" panose="020B0604020202020204" pitchFamily="34" charset="0"/>
              </a:rPr>
              <a:t> </a:t>
            </a:r>
            <a:r>
              <a:rPr lang="en-SG" sz="1100" b="0" i="0" u="none" strike="noStrike" dirty="0" err="1">
                <a:solidFill>
                  <a:srgbClr val="4E4E38"/>
                </a:solidFill>
                <a:effectLst/>
                <a:latin typeface="Arial" panose="020B0604020202020204" pitchFamily="34" charset="0"/>
                <a:cs typeface="Arial" panose="020B0604020202020204" pitchFamily="34" charset="0"/>
              </a:rPr>
              <a:t>kerja</a:t>
            </a:r>
            <a:r>
              <a:rPr lang="en-SG" sz="1100" b="0" i="0" u="none" strike="noStrike" dirty="0">
                <a:solidFill>
                  <a:srgbClr val="4E4E38"/>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D9E82A9-CAA5-C59C-B248-6AEB52DE80BE}"/>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6" name="TextBox 5">
            <a:extLst>
              <a:ext uri="{FF2B5EF4-FFF2-40B4-BE49-F238E27FC236}">
                <a16:creationId xmlns:a16="http://schemas.microsoft.com/office/drawing/2014/main" id="{7D7B44B4-3D2D-B61A-755E-5DDBC1E32CD3}"/>
              </a:ext>
            </a:extLst>
          </p:cNvPr>
          <p:cNvSpPr txBox="1"/>
          <p:nvPr/>
        </p:nvSpPr>
        <p:spPr>
          <a:xfrm>
            <a:off x="5109095" y="3999001"/>
            <a:ext cx="3993911" cy="784830"/>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akanandalakukan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membantu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menjayakan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Apapesanan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rakyat</a:t>
            </a:r>
            <a:r>
              <a:rPr lang="en-SG" sz="900" b="0" i="0" u="none" strike="noStrike" dirty="0">
                <a:solidFill>
                  <a:srgbClr val="FFFFFF"/>
                </a:solidFill>
                <a:effectLst/>
                <a:latin typeface="Arial" panose="020B0604020202020204" pitchFamily="34" charset="0"/>
                <a:cs typeface="Arial" panose="020B0604020202020204" pitchFamily="34" charset="0"/>
              </a:rPr>
              <a:t> Singapura agar </a:t>
            </a:r>
            <a:r>
              <a:rPr lang="en-SG" sz="900" b="0" i="0" u="none" strike="noStrike" dirty="0" err="1">
                <a:solidFill>
                  <a:srgbClr val="FFFFFF"/>
                </a:solidFill>
                <a:effectLst/>
                <a:latin typeface="Arial" panose="020B0604020202020204" pitchFamily="34" charset="0"/>
                <a:cs typeface="Arial" panose="020B0604020202020204" pitchFamily="34" charset="0"/>
              </a:rPr>
              <a:t>menyokong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D73800B-EF05-259A-8102-586092870FA2}"/>
              </a:ext>
            </a:extLst>
          </p:cNvPr>
          <p:cNvSpPr txBox="1"/>
          <p:nvPr/>
        </p:nvSpPr>
        <p:spPr>
          <a:xfrm>
            <a:off x="5170270" y="2707558"/>
            <a:ext cx="3871562" cy="646331"/>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Siapa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andaberbual</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dengan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tentang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sebelum</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ini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tidak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ketahui</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Apanilai-nilai</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daripada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warga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tua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Bagaimana</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berubah</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sejak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berusia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seperti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7246266-6131-5B93-0576-BE9703E5DCDB}"/>
              </a:ext>
            </a:extLst>
          </p:cNvPr>
          <p:cNvSpPr txBox="1"/>
          <p:nvPr/>
        </p:nvSpPr>
        <p:spPr>
          <a:xfrm>
            <a:off x="5170270" y="5534781"/>
            <a:ext cx="3769394" cy="784830"/>
          </a:xfrm>
          <a:prstGeom prst="rect">
            <a:avLst/>
          </a:prstGeom>
          <a:noFill/>
        </p:spPr>
        <p:txBody>
          <a:bodyPr wrap="square">
            <a:spAutoFit/>
          </a:bodyPr>
          <a:lstStyle/>
          <a:p>
            <a:r>
              <a:rPr lang="en-SG" sz="900" b="0" i="0" u="none" strike="noStrike" dirty="0">
                <a:solidFill>
                  <a:srgbClr val="FFFFFF"/>
                </a:solidFill>
                <a:effectLst/>
                <a:latin typeface="Arial" panose="020B0604020202020204" pitchFamily="34" charset="0"/>
                <a:cs typeface="Arial" panose="020B0604020202020204" pitchFamily="34" charset="0"/>
              </a:rPr>
              <a:t>Ketika </a:t>
            </a:r>
            <a:r>
              <a:rPr lang="en-SG" sz="900" b="0" i="0" u="none" strike="noStrike" dirty="0" err="1">
                <a:solidFill>
                  <a:srgbClr val="FFFFFF"/>
                </a:solidFill>
                <a:effectLst/>
                <a:latin typeface="Arial" panose="020B0604020202020204" pitchFamily="34" charset="0"/>
                <a:cs typeface="Arial" panose="020B0604020202020204" pitchFamily="34" charset="0"/>
              </a:rPr>
              <a:t>pelancong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kembali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Apatempat</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menarik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dilawati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makanan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harusdicuba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atau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pengalaman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andasyorkan</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Mengapa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suka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tempat</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begitu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banyak</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membuat</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istimewa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bagi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9AAA030-8DFD-9F41-F571-EBFF7FF4F6A9}"/>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Singapura, Negara Saya, </a:t>
            </a:r>
            <a:r>
              <a:rPr lang="en-SG" sz="1200" b="1" i="0" u="sng" strike="noStrike" dirty="0" err="1">
                <a:solidFill>
                  <a:srgbClr val="272727"/>
                </a:solidFill>
                <a:effectLst/>
                <a:latin typeface="Arial" panose="020B0604020202020204" pitchFamily="34" charset="0"/>
                <a:cs typeface="Arial" panose="020B0604020202020204" pitchFamily="34" charset="0"/>
              </a:rPr>
              <a:t>Rumah</a:t>
            </a:r>
            <a:r>
              <a:rPr lang="en-SG" sz="1200" b="1" i="0" u="sng" strike="noStrike" dirty="0">
                <a:solidFill>
                  <a:srgbClr val="272727"/>
                </a:solidFill>
                <a:effectLst/>
                <a:latin typeface="Arial" panose="020B0604020202020204" pitchFamily="34" charset="0"/>
                <a:cs typeface="Arial" panose="020B0604020202020204" pitchFamily="34" charset="0"/>
              </a:rPr>
              <a:t> Saya </a:t>
            </a:r>
            <a:endParaRPr lang="en-SG" sz="1200" b="1" u="sng"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FBFE846-C17C-0661-7503-659094097843}"/>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Impian Saya </a:t>
            </a:r>
            <a:r>
              <a:rPr lang="en-SG" sz="1200" b="1" i="0" u="sng" strike="noStrike" dirty="0" err="1">
                <a:solidFill>
                  <a:srgbClr val="272727"/>
                </a:solidFill>
                <a:effectLst/>
                <a:latin typeface="Arial" panose="020B0604020202020204" pitchFamily="34" charset="0"/>
                <a:cs typeface="Arial" panose="020B0604020202020204" pitchFamily="34" charset="0"/>
              </a:rPr>
              <a:t>untuk</a:t>
            </a:r>
            <a:r>
              <a:rPr lang="en-SG" sz="1200" b="1" i="0" u="sng" strike="noStrike" dirty="0">
                <a:solidFill>
                  <a:srgbClr val="272727"/>
                </a:solidFill>
                <a:effectLst/>
                <a:latin typeface="Arial" panose="020B0604020202020204" pitchFamily="34" charset="0"/>
                <a:cs typeface="Arial" panose="020B0604020202020204" pitchFamily="34" charset="0"/>
              </a:rPr>
              <a:t> Singapura </a:t>
            </a:r>
            <a:endParaRPr lang="en-SG" sz="1200" b="1"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D8A329C-4152-4127-5531-D58BEE9DE3F0}"/>
              </a:ext>
            </a:extLst>
          </p:cNvPr>
          <p:cNvSpPr txBox="1"/>
          <p:nvPr/>
        </p:nvSpPr>
        <p:spPr>
          <a:xfrm>
            <a:off x="5272438" y="2379343"/>
            <a:ext cx="4073272" cy="276999"/>
          </a:xfrm>
          <a:prstGeom prst="rect">
            <a:avLst/>
          </a:prstGeom>
          <a:noFill/>
        </p:spPr>
        <p:txBody>
          <a:bodyPr wrap="square">
            <a:spAutoFit/>
          </a:bodyPr>
          <a:lstStyle/>
          <a:p>
            <a:r>
              <a:rPr lang="en-SG" sz="1200" b="1" u="sng" strike="noStrike" dirty="0" err="1">
                <a:solidFill>
                  <a:srgbClr val="272727"/>
                </a:solidFill>
                <a:effectLst/>
                <a:latin typeface="Arial" panose="020B0604020202020204" pitchFamily="34" charset="0"/>
                <a:cs typeface="Arial" panose="020B0604020202020204" pitchFamily="34" charset="0"/>
              </a:rPr>
              <a:t>Mengenali</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Lebih</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Dekat</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Seorang</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Warga</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Tua</a:t>
            </a:r>
            <a:r>
              <a:rPr lang="en-SG" sz="1200" b="1" u="sng" strike="noStrike" dirty="0">
                <a:solidFill>
                  <a:srgbClr val="272727"/>
                </a:solidFill>
                <a:effectLst/>
                <a:latin typeface="Arial" panose="020B0604020202020204" pitchFamily="34" charset="0"/>
                <a:cs typeface="Arial" panose="020B0604020202020204" pitchFamily="34" charset="0"/>
              </a:rPr>
              <a:t> </a:t>
            </a:r>
            <a:endParaRPr lang="en-SG"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762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EC0E86-9BFF-BA17-F6F7-B3688FF8E5F6}"/>
              </a:ext>
            </a:extLst>
          </p:cNvPr>
          <p:cNvPicPr>
            <a:picLocks noChangeAspect="1"/>
          </p:cNvPicPr>
          <p:nvPr/>
        </p:nvPicPr>
        <p:blipFill>
          <a:blip r:embed="rId2"/>
          <a:stretch>
            <a:fillRect/>
          </a:stretch>
        </p:blipFill>
        <p:spPr>
          <a:xfrm>
            <a:off x="0" y="0"/>
            <a:ext cx="4846211" cy="6858000"/>
          </a:xfrm>
          <a:prstGeom prst="rect">
            <a:avLst/>
          </a:prstGeom>
        </p:spPr>
      </p:pic>
      <p:pic>
        <p:nvPicPr>
          <p:cNvPr id="4" name="Picture 3">
            <a:extLst>
              <a:ext uri="{FF2B5EF4-FFF2-40B4-BE49-F238E27FC236}">
                <a16:creationId xmlns:a16="http://schemas.microsoft.com/office/drawing/2014/main" id="{3A166732-B023-6F2F-C2BC-19DDD956FF13}"/>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2" name="TextBox 1">
            <a:extLst>
              <a:ext uri="{FF2B5EF4-FFF2-40B4-BE49-F238E27FC236}">
                <a16:creationId xmlns:a16="http://schemas.microsoft.com/office/drawing/2014/main" id="{5015DEB1-1850-2838-14FA-3289B8834C9F}"/>
              </a:ext>
            </a:extLst>
          </p:cNvPr>
          <p:cNvSpPr txBox="1"/>
          <p:nvPr/>
        </p:nvSpPr>
        <p:spPr>
          <a:xfrm>
            <a:off x="552508" y="2056394"/>
            <a:ext cx="3965713" cy="2970044"/>
          </a:xfrm>
          <a:prstGeom prst="rect">
            <a:avLst/>
          </a:prstGeom>
          <a:noFill/>
        </p:spPr>
        <p:txBody>
          <a:bodyPr wrap="square">
            <a:spAutoFit/>
          </a:bodyPr>
          <a:lstStyle/>
          <a:p>
            <a:r>
              <a:rPr lang="en-SG" sz="1100" b="1" i="0" u="none" strike="noStrike" dirty="0">
                <a:solidFill>
                  <a:srgbClr val="000000"/>
                </a:solidFill>
                <a:effectLst/>
                <a:latin typeface="Arial" panose="020B0604020202020204" pitchFamily="34" charset="0"/>
                <a:cs typeface="Arial" panose="020B0604020202020204" pitchFamily="34" charset="0"/>
              </a:rPr>
              <a:t>Singapura </a:t>
            </a:r>
            <a:r>
              <a:rPr lang="en-SG" sz="1100" b="1" i="0" u="none" strike="noStrike" dirty="0" err="1">
                <a:solidFill>
                  <a:srgbClr val="000000"/>
                </a:solidFill>
                <a:effectLst/>
                <a:latin typeface="Arial" panose="020B0604020202020204" pitchFamily="34" charset="0"/>
                <a:cs typeface="Arial" panose="020B0604020202020204" pitchFamily="34" charset="0"/>
              </a:rPr>
              <a:t>ialahtempat</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dengan</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pelbagai</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jenis</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makanan</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berkat</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kepada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pelbagai</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kaum</a:t>
            </a:r>
            <a:r>
              <a:rPr lang="en-SG" sz="1100" b="1" i="0" u="none" strike="noStrike" dirty="0">
                <a:solidFill>
                  <a:srgbClr val="000000"/>
                </a:solidFill>
                <a:effectLst/>
                <a:latin typeface="Arial" panose="020B0604020202020204" pitchFamily="34" charset="0"/>
                <a:cs typeface="Arial" panose="020B0604020202020204" pitchFamily="34" charset="0"/>
              </a:rPr>
              <a:t> yang </a:t>
            </a:r>
            <a:r>
              <a:rPr lang="en-SG" sz="1100" b="1" i="0" u="none" strike="noStrike" dirty="0" err="1">
                <a:solidFill>
                  <a:srgbClr val="000000"/>
                </a:solidFill>
                <a:effectLst/>
                <a:latin typeface="Arial" panose="020B0604020202020204" pitchFamily="34" charset="0"/>
                <a:cs typeface="Arial" panose="020B0604020202020204" pitchFamily="34" charset="0"/>
              </a:rPr>
              <a:t>tinggal</a:t>
            </a:r>
            <a:r>
              <a:rPr lang="en-SG" sz="1100" b="1" i="0" u="none" strike="noStrike" dirty="0">
                <a:solidFill>
                  <a:srgbClr val="000000"/>
                </a:solidFill>
                <a:effectLst/>
                <a:latin typeface="Arial" panose="020B0604020202020204" pitchFamily="34" charset="0"/>
                <a:cs typeface="Arial" panose="020B0604020202020204" pitchFamily="34" charset="0"/>
              </a:rPr>
              <a:t> di </a:t>
            </a:r>
            <a:r>
              <a:rPr lang="en-SG" sz="1100" b="1" i="0" u="none" strike="noStrike" dirty="0" err="1">
                <a:solidFill>
                  <a:srgbClr val="000000"/>
                </a:solidFill>
                <a:effectLst/>
                <a:latin typeface="Arial" panose="020B0604020202020204" pitchFamily="34" charset="0"/>
                <a:cs typeface="Arial" panose="020B0604020202020204" pitchFamily="34" charset="0"/>
              </a:rPr>
              <a:t>sini</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Budaya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Cina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Melayu</a:t>
            </a:r>
            <a:r>
              <a:rPr lang="en-SG" sz="1100" b="1" i="0" u="none" strike="noStrike" dirty="0">
                <a:solidFill>
                  <a:srgbClr val="000000"/>
                </a:solidFill>
                <a:effectLst/>
                <a:latin typeface="Arial" panose="020B0604020202020204" pitchFamily="34" charset="0"/>
                <a:cs typeface="Arial" panose="020B0604020202020204" pitchFamily="34" charset="0"/>
              </a:rPr>
              <a:t>, dan India </a:t>
            </a:r>
            <a:r>
              <a:rPr lang="en-SG" sz="1100" b="1" i="0" u="none" strike="noStrike" dirty="0" err="1">
                <a:solidFill>
                  <a:srgbClr val="000000"/>
                </a:solidFill>
                <a:effectLst/>
                <a:latin typeface="Arial" panose="020B0604020202020204" pitchFamily="34" charset="0"/>
                <a:cs typeface="Arial" panose="020B0604020202020204" pitchFamily="34" charset="0"/>
              </a:rPr>
              <a:t>semuanya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bercampur-campur</a:t>
            </a:r>
            <a:r>
              <a:rPr lang="en-SG" sz="1100" b="1" i="0" u="none" strike="noStrike" dirty="0">
                <a:solidFill>
                  <a:srgbClr val="000000"/>
                </a:solidFill>
                <a:effectLst/>
                <a:latin typeface="Arial" panose="020B0604020202020204" pitchFamily="34" charset="0"/>
                <a:cs typeface="Arial" panose="020B0604020202020204" pitchFamily="34" charset="0"/>
              </a:rPr>
              <a:t> dan </a:t>
            </a:r>
            <a:r>
              <a:rPr lang="en-SG" sz="1100" b="1" i="0" u="none" strike="noStrike" dirty="0" err="1">
                <a:solidFill>
                  <a:srgbClr val="000000"/>
                </a:solidFill>
                <a:effectLst/>
                <a:latin typeface="Arial" panose="020B0604020202020204" pitchFamily="34" charset="0"/>
                <a:cs typeface="Arial" panose="020B0604020202020204" pitchFamily="34" charset="0"/>
              </a:rPr>
              <a:t>mencipta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hidangan</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baru</a:t>
            </a:r>
            <a:r>
              <a:rPr lang="en-SG" sz="1100" b="1" i="0" u="none" strike="noStrike" dirty="0">
                <a:solidFill>
                  <a:srgbClr val="000000"/>
                </a:solidFill>
                <a:effectLst/>
                <a:latin typeface="Arial" panose="020B0604020202020204" pitchFamily="34" charset="0"/>
                <a:cs typeface="Arial" panose="020B0604020202020204" pitchFamily="34" charset="0"/>
              </a:rPr>
              <a:t> yang </a:t>
            </a:r>
            <a:r>
              <a:rPr lang="en-SG" sz="1100" b="1" i="0" u="none" strike="noStrike" dirty="0" err="1">
                <a:solidFill>
                  <a:srgbClr val="000000"/>
                </a:solidFill>
                <a:effectLst/>
                <a:latin typeface="Arial" panose="020B0604020202020204" pitchFamily="34" charset="0"/>
                <a:cs typeface="Arial" panose="020B0604020202020204" pitchFamily="34" charset="0"/>
              </a:rPr>
              <a:t>kitasemuasukamakan</a:t>
            </a:r>
            <a:r>
              <a:rPr lang="en-SG" sz="1100" b="1" i="0" u="none" strike="noStrike" dirty="0">
                <a:solidFill>
                  <a:srgbClr val="000000"/>
                </a:solidFill>
                <a:effectLst/>
                <a:latin typeface="Arial" panose="020B0604020202020204" pitchFamily="34" charset="0"/>
                <a:cs typeface="Arial" panose="020B0604020202020204" pitchFamily="34" charset="0"/>
              </a:rPr>
              <a:t>.</a:t>
            </a:r>
          </a:p>
          <a:p>
            <a:endParaRPr lang="en-SG" sz="1100" dirty="0">
              <a:solidFill>
                <a:srgbClr val="000000"/>
              </a:solidFill>
              <a:effectLst/>
              <a:latin typeface="Arial" panose="020B0604020202020204" pitchFamily="34" charset="0"/>
              <a:cs typeface="Arial" panose="020B0604020202020204" pitchFamily="34" charset="0"/>
            </a:endParaRPr>
          </a:p>
          <a:p>
            <a:r>
              <a:rPr lang="en-SG" sz="1100" b="0" i="0" u="none" strike="noStrike" dirty="0" err="1">
                <a:solidFill>
                  <a:srgbClr val="000000"/>
                </a:solidFill>
                <a:effectLst/>
                <a:latin typeface="Arial" panose="020B0604020202020204" pitchFamily="34" charset="0"/>
                <a:cs typeface="Arial" panose="020B0604020202020204" pitchFamily="34" charset="0"/>
              </a:rPr>
              <a:t>Berikut</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adalah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beberapa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soalan</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bolehandatanyakan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kepada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ibu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bapa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atau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datuk</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nenek</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tentang</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apa</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mereka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alami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semasa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membesar</a:t>
            </a:r>
            <a:r>
              <a:rPr lang="en-SG" sz="1100" b="0" i="0" u="none" strike="noStrike" dirty="0">
                <a:solidFill>
                  <a:srgbClr val="000000"/>
                </a:solidFill>
                <a:effectLst/>
                <a:latin typeface="Arial" panose="020B0604020202020204" pitchFamily="34" charset="0"/>
                <a:cs typeface="Arial" panose="020B0604020202020204" pitchFamily="34" charset="0"/>
              </a:rPr>
              <a:t> di Singapura: </a:t>
            </a:r>
            <a:endParaRPr lang="en-SG" sz="1100" dirty="0">
              <a:solidFill>
                <a:srgbClr val="000000"/>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makanan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atau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snek</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tempatan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kegemaran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semasa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membesar</a:t>
            </a:r>
            <a:r>
              <a:rPr lang="en-SG" sz="1100" b="0" i="0" u="none" strike="noStrike" dirty="0">
                <a:solidFill>
                  <a:srgbClr val="000000"/>
                </a:solidFill>
                <a:effectLst/>
                <a:latin typeface="Arial" panose="020B0604020202020204" pitchFamily="34" charset="0"/>
                <a:cs typeface="Arial" panose="020B0604020202020204" pitchFamily="34" charset="0"/>
              </a:rPr>
              <a:t>? </a:t>
            </a:r>
            <a:endParaRPr lang="en-SG"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Adakah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membuatnya</a:t>
            </a:r>
            <a:r>
              <a:rPr lang="en-SG" sz="1100" b="0" i="0" u="none" strike="noStrike" dirty="0">
                <a:solidFill>
                  <a:srgbClr val="000000"/>
                </a:solidFill>
                <a:effectLst/>
                <a:latin typeface="Arial" panose="020B0604020202020204" pitchFamily="34" charset="0"/>
                <a:cs typeface="Arial" panose="020B0604020202020204" pitchFamily="34" charset="0"/>
              </a:rPr>
              <a:t> di </a:t>
            </a:r>
            <a:r>
              <a:rPr lang="en-SG" sz="1100" b="0" i="0" u="none" strike="noStrike" dirty="0" err="1">
                <a:solidFill>
                  <a:srgbClr val="000000"/>
                </a:solidFill>
                <a:effectLst/>
                <a:latin typeface="Arial" panose="020B0604020202020204" pitchFamily="34" charset="0"/>
                <a:cs typeface="Arial" panose="020B0604020202020204" pitchFamily="34" charset="0"/>
              </a:rPr>
              <a:t>rumah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atau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membelinya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dari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suatu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tempat</a:t>
            </a:r>
            <a:r>
              <a:rPr lang="en-SG" sz="1100" b="0" i="0" u="none" strike="noStrike" dirty="0">
                <a:solidFill>
                  <a:srgbClr val="000000"/>
                </a:solidFill>
                <a:effectLst/>
                <a:latin typeface="Arial" panose="020B0604020202020204" pitchFamily="34" charset="0"/>
                <a:cs typeface="Arial" panose="020B0604020202020204" pitchFamily="34" charset="0"/>
              </a:rPr>
              <a:t>? </a:t>
            </a:r>
            <a:endParaRPr lang="en-SG"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Bilabiasanya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memakannya</a:t>
            </a:r>
            <a:r>
              <a:rPr lang="en-SG" sz="1100" b="0" i="0" u="none" strike="noStrike" dirty="0">
                <a:solidFill>
                  <a:srgbClr val="000000"/>
                </a:solidFill>
                <a:effectLst/>
                <a:latin typeface="Arial" panose="020B0604020202020204" pitchFamily="34" charset="0"/>
                <a:cs typeface="Arial" panose="020B0604020202020204" pitchFamily="34" charset="0"/>
              </a:rPr>
              <a:t>, dan </a:t>
            </a:r>
            <a:r>
              <a:rPr lang="en-SG" sz="1100" b="0" i="0" u="none" strike="noStrike" dirty="0" err="1">
                <a:solidFill>
                  <a:srgbClr val="000000"/>
                </a:solidFill>
                <a:effectLst/>
                <a:latin typeface="Arial" panose="020B0604020202020204" pitchFamily="34" charset="0"/>
                <a:cs typeface="Arial" panose="020B0604020202020204" pitchFamily="34" charset="0"/>
              </a:rPr>
              <a:t>mengapa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sangat </a:t>
            </a:r>
            <a:r>
              <a:rPr lang="en-SG" sz="1100" b="0" i="0" u="none" strike="noStrike" dirty="0" err="1">
                <a:solidFill>
                  <a:srgbClr val="000000"/>
                </a:solidFill>
                <a:effectLst/>
                <a:latin typeface="Arial" panose="020B0604020202020204" pitchFamily="34" charset="0"/>
                <a:cs typeface="Arial" panose="020B0604020202020204" pitchFamily="34" charset="0"/>
              </a:rPr>
              <a:t>menyukainya</a:t>
            </a:r>
            <a:r>
              <a:rPr lang="en-SG" sz="1100" b="0" i="0" u="none" strike="noStrike" dirty="0">
                <a:solidFill>
                  <a:srgbClr val="000000"/>
                </a:solidFill>
                <a:effectLst/>
                <a:latin typeface="Arial" panose="020B0604020202020204" pitchFamily="34" charset="0"/>
                <a:cs typeface="Arial" panose="020B0604020202020204" pitchFamily="34" charset="0"/>
              </a:rPr>
              <a:t>? </a:t>
            </a:r>
            <a:endParaRPr lang="en-SG"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jenama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makanan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tempatan</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dan </a:t>
            </a:r>
            <a:r>
              <a:rPr lang="en-SG" sz="1100" b="0" i="0" u="none" strike="noStrike" dirty="0" err="1">
                <a:solidFill>
                  <a:srgbClr val="000000"/>
                </a:solidFill>
                <a:effectLst/>
                <a:latin typeface="Arial" panose="020B0604020202020204" pitchFamily="34" charset="0"/>
                <a:cs typeface="Arial" panose="020B0604020202020204" pitchFamily="34" charset="0"/>
              </a:rPr>
              <a:t>keluarga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nikmati</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FB71010-1B3D-CDE9-2A3C-A7BE0B4CBD4D}"/>
              </a:ext>
            </a:extLst>
          </p:cNvPr>
          <p:cNvPicPr>
            <a:picLocks noChangeAspect="1"/>
          </p:cNvPicPr>
          <p:nvPr/>
        </p:nvPicPr>
        <p:blipFill rotWithShape="1">
          <a:blip r:embed="rId3"/>
          <a:srcRect r="6768"/>
          <a:stretch/>
        </p:blipFill>
        <p:spPr>
          <a:xfrm>
            <a:off x="4625780" y="0"/>
            <a:ext cx="4518220" cy="6858000"/>
          </a:xfrm>
          <a:prstGeom prst="rect">
            <a:avLst/>
          </a:prstGeom>
        </p:spPr>
      </p:pic>
      <p:sp>
        <p:nvSpPr>
          <p:cNvPr id="6" name="TextBox 5">
            <a:extLst>
              <a:ext uri="{FF2B5EF4-FFF2-40B4-BE49-F238E27FC236}">
                <a16:creationId xmlns:a16="http://schemas.microsoft.com/office/drawing/2014/main" id="{274C30F7-8EDE-1629-AA1C-0215253D2B88}"/>
              </a:ext>
            </a:extLst>
          </p:cNvPr>
          <p:cNvSpPr txBox="1"/>
          <p:nvPr/>
        </p:nvSpPr>
        <p:spPr>
          <a:xfrm>
            <a:off x="5109095" y="3999001"/>
            <a:ext cx="3993911" cy="784830"/>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akanandalakukan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membantu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menjayakan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Apapesanan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rakyat</a:t>
            </a:r>
            <a:r>
              <a:rPr lang="en-SG" sz="900" b="0" i="0" u="none" strike="noStrike" dirty="0">
                <a:solidFill>
                  <a:srgbClr val="FFFFFF"/>
                </a:solidFill>
                <a:effectLst/>
                <a:latin typeface="Arial" panose="020B0604020202020204" pitchFamily="34" charset="0"/>
                <a:cs typeface="Arial" panose="020B0604020202020204" pitchFamily="34" charset="0"/>
              </a:rPr>
              <a:t> Singapura agar </a:t>
            </a:r>
            <a:r>
              <a:rPr lang="en-SG" sz="900" b="0" i="0" u="none" strike="noStrike" dirty="0" err="1">
                <a:solidFill>
                  <a:srgbClr val="FFFFFF"/>
                </a:solidFill>
                <a:effectLst/>
                <a:latin typeface="Arial" panose="020B0604020202020204" pitchFamily="34" charset="0"/>
                <a:cs typeface="Arial" panose="020B0604020202020204" pitchFamily="34" charset="0"/>
              </a:rPr>
              <a:t>menyokong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54A5F5D-D88A-E837-BCD6-2EC46040A980}"/>
              </a:ext>
            </a:extLst>
          </p:cNvPr>
          <p:cNvSpPr txBox="1"/>
          <p:nvPr/>
        </p:nvSpPr>
        <p:spPr>
          <a:xfrm>
            <a:off x="5170270" y="2707558"/>
            <a:ext cx="3871562" cy="646331"/>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Siapa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andaberbual</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dengan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tentang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sebelum</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ini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tidak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ketahui</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Apanilai-nilai</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daripada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warga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tua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Bagaimana</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berubah</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sejak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berusia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seperti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04FEFBE-CDB8-F982-FC20-476E445F0A90}"/>
              </a:ext>
            </a:extLst>
          </p:cNvPr>
          <p:cNvSpPr txBox="1"/>
          <p:nvPr/>
        </p:nvSpPr>
        <p:spPr>
          <a:xfrm>
            <a:off x="5170270" y="5534781"/>
            <a:ext cx="3769394" cy="784830"/>
          </a:xfrm>
          <a:prstGeom prst="rect">
            <a:avLst/>
          </a:prstGeom>
          <a:noFill/>
        </p:spPr>
        <p:txBody>
          <a:bodyPr wrap="square">
            <a:spAutoFit/>
          </a:bodyPr>
          <a:lstStyle/>
          <a:p>
            <a:r>
              <a:rPr lang="en-SG" sz="900" b="0" i="0" u="none" strike="noStrike" dirty="0">
                <a:solidFill>
                  <a:srgbClr val="FFFFFF"/>
                </a:solidFill>
                <a:effectLst/>
                <a:latin typeface="Arial" panose="020B0604020202020204" pitchFamily="34" charset="0"/>
                <a:cs typeface="Arial" panose="020B0604020202020204" pitchFamily="34" charset="0"/>
              </a:rPr>
              <a:t>Ketika </a:t>
            </a:r>
            <a:r>
              <a:rPr lang="en-SG" sz="900" b="0" i="0" u="none" strike="noStrike" dirty="0" err="1">
                <a:solidFill>
                  <a:srgbClr val="FFFFFF"/>
                </a:solidFill>
                <a:effectLst/>
                <a:latin typeface="Arial" panose="020B0604020202020204" pitchFamily="34" charset="0"/>
                <a:cs typeface="Arial" panose="020B0604020202020204" pitchFamily="34" charset="0"/>
              </a:rPr>
              <a:t>pelancong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kembali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Apatempat</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menarik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dilawati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makanan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harusdicuba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atau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pengalaman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andasyorkan</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Mengapa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suka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tempat</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begitu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banyak</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membuat</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istimewa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bagi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F49B227-A08D-493A-EB28-BBDE78ABCEE5}"/>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Singapura, Negara Saya, </a:t>
            </a:r>
            <a:r>
              <a:rPr lang="en-SG" sz="1200" b="1" i="0" u="sng" strike="noStrike" dirty="0" err="1">
                <a:solidFill>
                  <a:srgbClr val="272727"/>
                </a:solidFill>
                <a:effectLst/>
                <a:latin typeface="Arial" panose="020B0604020202020204" pitchFamily="34" charset="0"/>
                <a:cs typeface="Arial" panose="020B0604020202020204" pitchFamily="34" charset="0"/>
              </a:rPr>
              <a:t>Rumah</a:t>
            </a:r>
            <a:r>
              <a:rPr lang="en-SG" sz="1200" b="1" i="0" u="sng" strike="noStrike" dirty="0">
                <a:solidFill>
                  <a:srgbClr val="272727"/>
                </a:solidFill>
                <a:effectLst/>
                <a:latin typeface="Arial" panose="020B0604020202020204" pitchFamily="34" charset="0"/>
                <a:cs typeface="Arial" panose="020B0604020202020204" pitchFamily="34" charset="0"/>
              </a:rPr>
              <a:t> Saya </a:t>
            </a:r>
            <a:endParaRPr lang="en-SG" sz="1200" b="1" u="sng"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6EF538D-C885-677B-CB16-2768B392B9BF}"/>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Impian Saya </a:t>
            </a:r>
            <a:r>
              <a:rPr lang="en-SG" sz="1200" b="1" i="0" u="sng" strike="noStrike" dirty="0" err="1">
                <a:solidFill>
                  <a:srgbClr val="272727"/>
                </a:solidFill>
                <a:effectLst/>
                <a:latin typeface="Arial" panose="020B0604020202020204" pitchFamily="34" charset="0"/>
                <a:cs typeface="Arial" panose="020B0604020202020204" pitchFamily="34" charset="0"/>
              </a:rPr>
              <a:t>untuk</a:t>
            </a:r>
            <a:r>
              <a:rPr lang="en-SG" sz="1200" b="1" i="0" u="sng" strike="noStrike" dirty="0">
                <a:solidFill>
                  <a:srgbClr val="272727"/>
                </a:solidFill>
                <a:effectLst/>
                <a:latin typeface="Arial" panose="020B0604020202020204" pitchFamily="34" charset="0"/>
                <a:cs typeface="Arial" panose="020B0604020202020204" pitchFamily="34" charset="0"/>
              </a:rPr>
              <a:t> Singapura </a:t>
            </a:r>
            <a:endParaRPr lang="en-SG" sz="1200" b="1"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3DE899D-0E1C-A24F-E913-DC3D5EE8EF33}"/>
              </a:ext>
            </a:extLst>
          </p:cNvPr>
          <p:cNvSpPr txBox="1"/>
          <p:nvPr/>
        </p:nvSpPr>
        <p:spPr>
          <a:xfrm>
            <a:off x="5272438" y="2379343"/>
            <a:ext cx="4073272" cy="276999"/>
          </a:xfrm>
          <a:prstGeom prst="rect">
            <a:avLst/>
          </a:prstGeom>
          <a:noFill/>
        </p:spPr>
        <p:txBody>
          <a:bodyPr wrap="square">
            <a:spAutoFit/>
          </a:bodyPr>
          <a:lstStyle/>
          <a:p>
            <a:r>
              <a:rPr lang="en-SG" sz="1200" b="1" u="sng" strike="noStrike" dirty="0" err="1">
                <a:solidFill>
                  <a:srgbClr val="272727"/>
                </a:solidFill>
                <a:effectLst/>
                <a:latin typeface="Arial" panose="020B0604020202020204" pitchFamily="34" charset="0"/>
                <a:cs typeface="Arial" panose="020B0604020202020204" pitchFamily="34" charset="0"/>
              </a:rPr>
              <a:t>Mengenali</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Lebih</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Dekat</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Seorang</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Warga</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Tua</a:t>
            </a:r>
            <a:r>
              <a:rPr lang="en-SG" sz="1200" b="1" u="sng" strike="noStrike" dirty="0">
                <a:solidFill>
                  <a:srgbClr val="272727"/>
                </a:solidFill>
                <a:effectLst/>
                <a:latin typeface="Arial" panose="020B0604020202020204" pitchFamily="34" charset="0"/>
                <a:cs typeface="Arial" panose="020B0604020202020204" pitchFamily="34" charset="0"/>
              </a:rPr>
              <a:t> </a:t>
            </a:r>
            <a:endParaRPr lang="en-SG"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278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560E019-B09C-95D3-14C4-2666DBCDEF55}"/>
              </a:ext>
            </a:extLst>
          </p:cNvPr>
          <p:cNvPicPr>
            <a:picLocks noChangeAspect="1"/>
          </p:cNvPicPr>
          <p:nvPr/>
        </p:nvPicPr>
        <p:blipFill rotWithShape="1">
          <a:blip r:embed="rId2"/>
          <a:srcRect r="6768"/>
          <a:stretch/>
        </p:blipFill>
        <p:spPr>
          <a:xfrm>
            <a:off x="4846210" y="0"/>
            <a:ext cx="4297789" cy="6858000"/>
          </a:xfrm>
          <a:prstGeom prst="rect">
            <a:avLst/>
          </a:prstGeom>
        </p:spPr>
      </p:pic>
      <p:pic>
        <p:nvPicPr>
          <p:cNvPr id="3" name="Picture 2">
            <a:extLst>
              <a:ext uri="{FF2B5EF4-FFF2-40B4-BE49-F238E27FC236}">
                <a16:creationId xmlns:a16="http://schemas.microsoft.com/office/drawing/2014/main" id="{4D814784-6D9B-403D-5E15-EC8F82E9691A}"/>
              </a:ext>
            </a:extLst>
          </p:cNvPr>
          <p:cNvPicPr>
            <a:picLocks noChangeAspect="1"/>
          </p:cNvPicPr>
          <p:nvPr/>
        </p:nvPicPr>
        <p:blipFill rotWithShape="1">
          <a:blip r:embed="rId2"/>
          <a:srcRect r="6768"/>
          <a:stretch/>
        </p:blipFill>
        <p:spPr>
          <a:xfrm>
            <a:off x="4625780" y="0"/>
            <a:ext cx="4518220" cy="6858000"/>
          </a:xfrm>
          <a:prstGeom prst="rect">
            <a:avLst/>
          </a:prstGeom>
        </p:spPr>
      </p:pic>
      <p:sp>
        <p:nvSpPr>
          <p:cNvPr id="4" name="TextBox 3">
            <a:extLst>
              <a:ext uri="{FF2B5EF4-FFF2-40B4-BE49-F238E27FC236}">
                <a16:creationId xmlns:a16="http://schemas.microsoft.com/office/drawing/2014/main" id="{BEF85F49-843D-ADD2-A8B6-2D8D10E4EAD8}"/>
              </a:ext>
            </a:extLst>
          </p:cNvPr>
          <p:cNvSpPr txBox="1"/>
          <p:nvPr/>
        </p:nvSpPr>
        <p:spPr>
          <a:xfrm>
            <a:off x="5109095" y="3999001"/>
            <a:ext cx="3993911" cy="784830"/>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akanandalakukan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membantu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menjayakan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Apapesanan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rakyat</a:t>
            </a:r>
            <a:r>
              <a:rPr lang="en-SG" sz="900" b="0" i="0" u="none" strike="noStrike" dirty="0">
                <a:solidFill>
                  <a:srgbClr val="FFFFFF"/>
                </a:solidFill>
                <a:effectLst/>
                <a:latin typeface="Arial" panose="020B0604020202020204" pitchFamily="34" charset="0"/>
                <a:cs typeface="Arial" panose="020B0604020202020204" pitchFamily="34" charset="0"/>
              </a:rPr>
              <a:t> Singapura agar </a:t>
            </a:r>
            <a:r>
              <a:rPr lang="en-SG" sz="900" b="0" i="0" u="none" strike="noStrike" dirty="0" err="1">
                <a:solidFill>
                  <a:srgbClr val="FFFFFF"/>
                </a:solidFill>
                <a:effectLst/>
                <a:latin typeface="Arial" panose="020B0604020202020204" pitchFamily="34" charset="0"/>
                <a:cs typeface="Arial" panose="020B0604020202020204" pitchFamily="34" charset="0"/>
              </a:rPr>
              <a:t>menyokong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impian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C65C59A-1701-0C52-FC90-4D7E7EDD277A}"/>
              </a:ext>
            </a:extLst>
          </p:cNvPr>
          <p:cNvSpPr txBox="1"/>
          <p:nvPr/>
        </p:nvSpPr>
        <p:spPr>
          <a:xfrm>
            <a:off x="5170270" y="2707558"/>
            <a:ext cx="3871562" cy="646331"/>
          </a:xfrm>
          <a:prstGeom prst="rect">
            <a:avLst/>
          </a:prstGeom>
          <a:noFill/>
        </p:spPr>
        <p:txBody>
          <a:bodyPr wrap="square">
            <a:spAutoFit/>
          </a:bodyPr>
          <a:lstStyle/>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Siapa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andaberbual</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dengan</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tentang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sebelum</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ini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tidak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ketahui</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Apanilai-nilai</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andapelajari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daripada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warga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tua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Bagaimana</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berubah</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sejak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mereka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berusia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seperti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096D789-D208-1ABC-7387-F3BD8289C235}"/>
              </a:ext>
            </a:extLst>
          </p:cNvPr>
          <p:cNvSpPr txBox="1"/>
          <p:nvPr/>
        </p:nvSpPr>
        <p:spPr>
          <a:xfrm>
            <a:off x="5170270" y="5534781"/>
            <a:ext cx="3769394" cy="784830"/>
          </a:xfrm>
          <a:prstGeom prst="rect">
            <a:avLst/>
          </a:prstGeom>
          <a:noFill/>
        </p:spPr>
        <p:txBody>
          <a:bodyPr wrap="square">
            <a:spAutoFit/>
          </a:bodyPr>
          <a:lstStyle/>
          <a:p>
            <a:r>
              <a:rPr lang="en-SG" sz="900" b="0" i="0" u="none" strike="noStrike" dirty="0">
                <a:solidFill>
                  <a:srgbClr val="FFFFFF"/>
                </a:solidFill>
                <a:effectLst/>
                <a:latin typeface="Arial" panose="020B0604020202020204" pitchFamily="34" charset="0"/>
                <a:cs typeface="Arial" panose="020B0604020202020204" pitchFamily="34" charset="0"/>
              </a:rPr>
              <a:t>Ketika </a:t>
            </a:r>
            <a:r>
              <a:rPr lang="en-SG" sz="900" b="0" i="0" u="none" strike="noStrike" dirty="0" err="1">
                <a:solidFill>
                  <a:srgbClr val="FFFFFF"/>
                </a:solidFill>
                <a:effectLst/>
                <a:latin typeface="Arial" panose="020B0604020202020204" pitchFamily="34" charset="0"/>
                <a:cs typeface="Arial" panose="020B0604020202020204" pitchFamily="34" charset="0"/>
              </a:rPr>
              <a:t>pelancong</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kembali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ke</a:t>
            </a:r>
            <a:r>
              <a:rPr lang="en-SG" sz="900" b="0" i="0" u="none" strike="noStrike" dirty="0">
                <a:solidFill>
                  <a:srgbClr val="FFFFFF"/>
                </a:solidFill>
                <a:effectLst/>
                <a:latin typeface="Arial" panose="020B0604020202020204" pitchFamily="34" charset="0"/>
                <a:cs typeface="Arial" panose="020B0604020202020204" pitchFamily="34" charset="0"/>
              </a:rPr>
              <a:t> Singapura, </a:t>
            </a:r>
            <a:endParaRPr lang="en-SG" sz="900" dirty="0">
              <a:solidFill>
                <a:srgbClr val="FFFFFF"/>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Apatempat</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menarik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untuk</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dilawati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makanan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harusdicuba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atau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pengalaman</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andasyorkan</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Mengapa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suka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tempat</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begitu</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banyak</a:t>
            </a:r>
            <a:r>
              <a:rPr lang="en-SG" sz="900" b="0" i="0" u="none" strike="noStrike" dirty="0">
                <a:solidFill>
                  <a:srgbClr val="FFFFFF"/>
                </a:solidFill>
                <a:effectLst/>
                <a:latin typeface="Arial" panose="020B0604020202020204" pitchFamily="34" charset="0"/>
                <a:cs typeface="Arial" panose="020B0604020202020204" pitchFamily="34" charset="0"/>
              </a:rPr>
              <a:t>? </a:t>
            </a:r>
            <a:endParaRPr lang="en-SG" sz="9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900" b="0" i="0" u="none" strike="noStrike" dirty="0" err="1">
                <a:solidFill>
                  <a:srgbClr val="FFFFFF"/>
                </a:solidFill>
                <a:effectLst/>
                <a:latin typeface="Arial" panose="020B0604020202020204" pitchFamily="34" charset="0"/>
                <a:cs typeface="Arial" panose="020B0604020202020204" pitchFamily="34" charset="0"/>
              </a:rPr>
              <a:t>Apa</a:t>
            </a:r>
            <a:r>
              <a:rPr lang="en-SG" sz="900" b="0" i="0" u="none" strike="noStrike" dirty="0">
                <a:solidFill>
                  <a:srgbClr val="FFFFFF"/>
                </a:solidFill>
                <a:effectLst/>
                <a:latin typeface="Arial" panose="020B0604020202020204" pitchFamily="34" charset="0"/>
                <a:cs typeface="Arial" panose="020B0604020202020204" pitchFamily="34" charset="0"/>
              </a:rPr>
              <a:t> yang </a:t>
            </a:r>
            <a:r>
              <a:rPr lang="en-SG" sz="900" b="0" i="0" u="none" strike="noStrike" dirty="0" err="1">
                <a:solidFill>
                  <a:srgbClr val="FFFFFF"/>
                </a:solidFill>
                <a:effectLst/>
                <a:latin typeface="Arial" panose="020B0604020202020204" pitchFamily="34" charset="0"/>
                <a:cs typeface="Arial" panose="020B0604020202020204" pitchFamily="34" charset="0"/>
              </a:rPr>
              <a:t>membuat</a:t>
            </a:r>
            <a:r>
              <a:rPr lang="en-SG" sz="900" b="0" i="0" u="none" strike="noStrike" dirty="0">
                <a:solidFill>
                  <a:srgbClr val="FFFFFF"/>
                </a:solidFill>
                <a:effectLst/>
                <a:latin typeface="Arial" panose="020B0604020202020204" pitchFamily="34" charset="0"/>
                <a:cs typeface="Arial" panose="020B0604020202020204" pitchFamily="34" charset="0"/>
              </a:rPr>
              <a:t> Singapura </a:t>
            </a:r>
            <a:r>
              <a:rPr lang="en-SG" sz="900" b="0" i="0" u="none" strike="noStrike" dirty="0" err="1">
                <a:solidFill>
                  <a:srgbClr val="FFFFFF"/>
                </a:solidFill>
                <a:effectLst/>
                <a:latin typeface="Arial" panose="020B0604020202020204" pitchFamily="34" charset="0"/>
                <a:cs typeface="Arial" panose="020B0604020202020204" pitchFamily="34" charset="0"/>
              </a:rPr>
              <a:t>istimewa</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bagi</a:t>
            </a:r>
            <a:r>
              <a:rPr lang="en-SG" sz="900" b="0" i="0" u="none" strike="noStrike" dirty="0">
                <a:solidFill>
                  <a:srgbClr val="FFFFFF"/>
                </a:solidFill>
                <a:effectLst/>
                <a:latin typeface="Arial" panose="020B0604020202020204" pitchFamily="34" charset="0"/>
                <a:cs typeface="Arial" panose="020B0604020202020204" pitchFamily="34" charset="0"/>
              </a:rPr>
              <a:t> </a:t>
            </a:r>
            <a:r>
              <a:rPr lang="en-SG" sz="900" b="0" i="0" u="none" strike="noStrike" dirty="0" err="1">
                <a:solidFill>
                  <a:srgbClr val="FFFFFF"/>
                </a:solidFill>
                <a:effectLst/>
                <a:latin typeface="Arial" panose="020B0604020202020204" pitchFamily="34" charset="0"/>
                <a:cs typeface="Arial" panose="020B0604020202020204" pitchFamily="34" charset="0"/>
              </a:rPr>
              <a:t>anda</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SG"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85B87D3-8E38-E979-62A2-B1FEE2D31D64}"/>
              </a:ext>
            </a:extLst>
          </p:cNvPr>
          <p:cNvSpPr txBox="1"/>
          <p:nvPr/>
        </p:nvSpPr>
        <p:spPr>
          <a:xfrm>
            <a:off x="5272438" y="5257782"/>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Singapura, Negara Saya, </a:t>
            </a:r>
            <a:r>
              <a:rPr lang="en-SG" sz="1200" b="1" i="0" u="sng" strike="noStrike" dirty="0" err="1">
                <a:solidFill>
                  <a:srgbClr val="272727"/>
                </a:solidFill>
                <a:effectLst/>
                <a:latin typeface="Arial" panose="020B0604020202020204" pitchFamily="34" charset="0"/>
                <a:cs typeface="Arial" panose="020B0604020202020204" pitchFamily="34" charset="0"/>
              </a:rPr>
              <a:t>Rumah</a:t>
            </a:r>
            <a:r>
              <a:rPr lang="en-SG" sz="1200" b="1" i="0" u="sng" strike="noStrike" dirty="0">
                <a:solidFill>
                  <a:srgbClr val="272727"/>
                </a:solidFill>
                <a:effectLst/>
                <a:latin typeface="Arial" panose="020B0604020202020204" pitchFamily="34" charset="0"/>
                <a:cs typeface="Arial" panose="020B0604020202020204" pitchFamily="34" charset="0"/>
              </a:rPr>
              <a:t> Saya </a:t>
            </a:r>
            <a:endParaRPr lang="en-SG" sz="1200" b="1" u="sng"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97B053A-FC83-C274-E11B-D0544479A85A}"/>
              </a:ext>
            </a:extLst>
          </p:cNvPr>
          <p:cNvSpPr txBox="1"/>
          <p:nvPr/>
        </p:nvSpPr>
        <p:spPr>
          <a:xfrm>
            <a:off x="5272438" y="3684641"/>
            <a:ext cx="4073272" cy="276999"/>
          </a:xfrm>
          <a:prstGeom prst="rect">
            <a:avLst/>
          </a:prstGeom>
          <a:noFill/>
        </p:spPr>
        <p:txBody>
          <a:bodyPr wrap="square">
            <a:spAutoFit/>
          </a:bodyPr>
          <a:lstStyle/>
          <a:p>
            <a:r>
              <a:rPr lang="en-SG" sz="1200" b="1" i="0" u="sng" strike="noStrike" dirty="0">
                <a:solidFill>
                  <a:srgbClr val="272727"/>
                </a:solidFill>
                <a:effectLst/>
                <a:latin typeface="Arial" panose="020B0604020202020204" pitchFamily="34" charset="0"/>
                <a:cs typeface="Arial" panose="020B0604020202020204" pitchFamily="34" charset="0"/>
              </a:rPr>
              <a:t>Impian Saya </a:t>
            </a:r>
            <a:r>
              <a:rPr lang="en-SG" sz="1200" b="1" i="0" u="sng" strike="noStrike" dirty="0" err="1">
                <a:solidFill>
                  <a:srgbClr val="272727"/>
                </a:solidFill>
                <a:effectLst/>
                <a:latin typeface="Arial" panose="020B0604020202020204" pitchFamily="34" charset="0"/>
                <a:cs typeface="Arial" panose="020B0604020202020204" pitchFamily="34" charset="0"/>
              </a:rPr>
              <a:t>untuk</a:t>
            </a:r>
            <a:r>
              <a:rPr lang="en-SG" sz="1200" b="1" i="0" u="sng" strike="noStrike" dirty="0">
                <a:solidFill>
                  <a:srgbClr val="272727"/>
                </a:solidFill>
                <a:effectLst/>
                <a:latin typeface="Arial" panose="020B0604020202020204" pitchFamily="34" charset="0"/>
                <a:cs typeface="Arial" panose="020B0604020202020204" pitchFamily="34" charset="0"/>
              </a:rPr>
              <a:t> Singapura </a:t>
            </a:r>
            <a:endParaRPr lang="en-SG" sz="1200" b="1"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EEF2647-18CD-2CE8-2DB4-620F9DA54809}"/>
              </a:ext>
            </a:extLst>
          </p:cNvPr>
          <p:cNvSpPr txBox="1"/>
          <p:nvPr/>
        </p:nvSpPr>
        <p:spPr>
          <a:xfrm>
            <a:off x="5272438" y="2379343"/>
            <a:ext cx="4073272" cy="276999"/>
          </a:xfrm>
          <a:prstGeom prst="rect">
            <a:avLst/>
          </a:prstGeom>
          <a:noFill/>
        </p:spPr>
        <p:txBody>
          <a:bodyPr wrap="square">
            <a:spAutoFit/>
          </a:bodyPr>
          <a:lstStyle/>
          <a:p>
            <a:r>
              <a:rPr lang="en-SG" sz="1200" b="1" u="sng" strike="noStrike" dirty="0" err="1">
                <a:solidFill>
                  <a:srgbClr val="272727"/>
                </a:solidFill>
                <a:effectLst/>
                <a:latin typeface="Arial" panose="020B0604020202020204" pitchFamily="34" charset="0"/>
                <a:cs typeface="Arial" panose="020B0604020202020204" pitchFamily="34" charset="0"/>
              </a:rPr>
              <a:t>Mengenali</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Lebih</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Dekat</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Seorang</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Warga</a:t>
            </a:r>
            <a:r>
              <a:rPr lang="en-SG" sz="1200" b="1" u="sng" strike="noStrike" dirty="0">
                <a:solidFill>
                  <a:srgbClr val="272727"/>
                </a:solidFill>
                <a:effectLst/>
                <a:latin typeface="Arial" panose="020B0604020202020204" pitchFamily="34" charset="0"/>
                <a:cs typeface="Arial" panose="020B0604020202020204" pitchFamily="34" charset="0"/>
              </a:rPr>
              <a:t> </a:t>
            </a:r>
            <a:r>
              <a:rPr lang="en-SG" sz="1200" b="1" u="sng" strike="noStrike" dirty="0" err="1">
                <a:solidFill>
                  <a:srgbClr val="272727"/>
                </a:solidFill>
                <a:effectLst/>
                <a:latin typeface="Arial" panose="020B0604020202020204" pitchFamily="34" charset="0"/>
                <a:cs typeface="Arial" panose="020B0604020202020204" pitchFamily="34" charset="0"/>
              </a:rPr>
              <a:t>Tua</a:t>
            </a:r>
            <a:r>
              <a:rPr lang="en-SG" sz="1200" b="1" u="sng" strike="noStrike" dirty="0">
                <a:solidFill>
                  <a:srgbClr val="272727"/>
                </a:solidFill>
                <a:effectLst/>
                <a:latin typeface="Arial" panose="020B0604020202020204" pitchFamily="34" charset="0"/>
                <a:cs typeface="Arial" panose="020B0604020202020204" pitchFamily="34" charset="0"/>
              </a:rPr>
              <a:t> </a:t>
            </a:r>
            <a:endParaRPr lang="en-SG" sz="1200" b="1" u="sng"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A27F9E3-CAB5-4F61-BA8D-D54C1CABB091}"/>
              </a:ext>
            </a:extLst>
          </p:cNvPr>
          <p:cNvPicPr>
            <a:picLocks noChangeAspect="1"/>
          </p:cNvPicPr>
          <p:nvPr/>
        </p:nvPicPr>
        <p:blipFill>
          <a:blip r:embed="rId3"/>
          <a:stretch>
            <a:fillRect/>
          </a:stretch>
        </p:blipFill>
        <p:spPr>
          <a:xfrm>
            <a:off x="0" y="0"/>
            <a:ext cx="4846211" cy="6858000"/>
          </a:xfrm>
          <a:prstGeom prst="rect">
            <a:avLst/>
          </a:prstGeom>
        </p:spPr>
      </p:pic>
      <p:sp>
        <p:nvSpPr>
          <p:cNvPr id="2" name="TextBox 1">
            <a:extLst>
              <a:ext uri="{FF2B5EF4-FFF2-40B4-BE49-F238E27FC236}">
                <a16:creationId xmlns:a16="http://schemas.microsoft.com/office/drawing/2014/main" id="{077A6AA3-151D-B132-8A2A-52B5B1CDD4D5}"/>
              </a:ext>
            </a:extLst>
          </p:cNvPr>
          <p:cNvSpPr txBox="1"/>
          <p:nvPr/>
        </p:nvSpPr>
        <p:spPr>
          <a:xfrm>
            <a:off x="961172" y="2110767"/>
            <a:ext cx="3934809" cy="3816429"/>
          </a:xfrm>
          <a:prstGeom prst="rect">
            <a:avLst/>
          </a:prstGeom>
          <a:noFill/>
        </p:spPr>
        <p:txBody>
          <a:bodyPr wrap="square">
            <a:spAutoFit/>
          </a:bodyPr>
          <a:lstStyle/>
          <a:p>
            <a:r>
              <a:rPr lang="en-SG" sz="1100" b="1" i="0" u="none" strike="noStrike" dirty="0">
                <a:solidFill>
                  <a:srgbClr val="000000"/>
                </a:solidFill>
                <a:effectLst/>
                <a:latin typeface="Arial" panose="020B0604020202020204" pitchFamily="34" charset="0"/>
                <a:cs typeface="Arial" panose="020B0604020202020204" pitchFamily="34" charset="0"/>
              </a:rPr>
              <a:t>Singapura </a:t>
            </a:r>
            <a:r>
              <a:rPr lang="en-SG" sz="1100" b="1" i="0" u="none" strike="noStrike" dirty="0" err="1">
                <a:solidFill>
                  <a:srgbClr val="000000"/>
                </a:solidFill>
                <a:effectLst/>
                <a:latin typeface="Arial" panose="020B0604020202020204" pitchFamily="34" charset="0"/>
                <a:cs typeface="Arial" panose="020B0604020202020204" pitchFamily="34" charset="0"/>
              </a:rPr>
              <a:t>adalah</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tempat</a:t>
            </a:r>
            <a:r>
              <a:rPr lang="en-SG" sz="1100" b="1" i="0" u="none" strike="noStrike" dirty="0">
                <a:solidFill>
                  <a:srgbClr val="000000"/>
                </a:solidFill>
                <a:effectLst/>
                <a:latin typeface="Arial" panose="020B0604020202020204" pitchFamily="34" charset="0"/>
                <a:cs typeface="Arial" panose="020B0604020202020204" pitchFamily="34" charset="0"/>
              </a:rPr>
              <a:t> di mana </a:t>
            </a:r>
            <a:r>
              <a:rPr lang="en-SG" sz="1100" b="1" i="0" u="none" strike="noStrike" dirty="0" err="1">
                <a:solidFill>
                  <a:srgbClr val="000000"/>
                </a:solidFill>
                <a:effectLst/>
                <a:latin typeface="Arial" panose="020B0604020202020204" pitchFamily="34" charset="0"/>
                <a:cs typeface="Arial" panose="020B0604020202020204" pitchFamily="34" charset="0"/>
              </a:rPr>
              <a:t>ramai</a:t>
            </a:r>
            <a:r>
              <a:rPr lang="en-SG" sz="1100" b="1" i="0" u="none" strike="noStrike" dirty="0">
                <a:solidFill>
                  <a:srgbClr val="000000"/>
                </a:solidFill>
                <a:effectLst/>
                <a:latin typeface="Arial" panose="020B0604020202020204" pitchFamily="34" charset="0"/>
                <a:cs typeface="Arial" panose="020B0604020202020204" pitchFamily="34" charset="0"/>
              </a:rPr>
              <a:t> orang </a:t>
            </a:r>
            <a:r>
              <a:rPr lang="en-SG" sz="1100" b="1" i="0" u="none" strike="noStrike" dirty="0" err="1">
                <a:solidFill>
                  <a:srgbClr val="000000"/>
                </a:solidFill>
                <a:effectLst/>
                <a:latin typeface="Arial" panose="020B0604020202020204" pitchFamily="34" charset="0"/>
                <a:cs typeface="Arial" panose="020B0604020202020204" pitchFamily="34" charset="0"/>
              </a:rPr>
              <a:t>daribudaya</a:t>
            </a:r>
            <a:r>
              <a:rPr lang="en-SG" sz="1100" b="1" i="0" u="none" strike="noStrike" dirty="0">
                <a:solidFill>
                  <a:srgbClr val="000000"/>
                </a:solidFill>
                <a:effectLst/>
                <a:latin typeface="Arial" panose="020B0604020202020204" pitchFamily="34" charset="0"/>
                <a:cs typeface="Arial" panose="020B0604020202020204" pitchFamily="34" charset="0"/>
              </a:rPr>
              <a:t> yang </a:t>
            </a:r>
            <a:r>
              <a:rPr lang="en-SG" sz="1100" b="1" i="0" u="none" strike="noStrike" dirty="0" err="1">
                <a:solidFill>
                  <a:srgbClr val="000000"/>
                </a:solidFill>
                <a:effectLst/>
                <a:latin typeface="Arial" panose="020B0604020202020204" pitchFamily="34" charset="0"/>
                <a:cs typeface="Arial" panose="020B0604020202020204" pitchFamily="34" charset="0"/>
              </a:rPr>
              <a:t>berbeza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tinggal</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bersama-sama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Mereka</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menyambut</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perayaan-perayaan</a:t>
            </a:r>
            <a:r>
              <a:rPr lang="en-SG" sz="1100" b="1" i="0" u="none" strike="noStrike" dirty="0">
                <a:solidFill>
                  <a:srgbClr val="000000"/>
                </a:solidFill>
                <a:effectLst/>
                <a:latin typeface="Arial" panose="020B0604020202020204" pitchFamily="34" charset="0"/>
                <a:cs typeface="Arial" panose="020B0604020202020204" pitchFamily="34" charset="0"/>
              </a:rPr>
              <a:t> dan </a:t>
            </a:r>
            <a:r>
              <a:rPr lang="en-SG" sz="1100" b="1" i="0" u="none" strike="noStrike" dirty="0" err="1">
                <a:solidFill>
                  <a:srgbClr val="000000"/>
                </a:solidFill>
                <a:effectLst/>
                <a:latin typeface="Arial" panose="020B0604020202020204" pitchFamily="34" charset="0"/>
                <a:cs typeface="Arial" panose="020B0604020202020204" pitchFamily="34" charset="0"/>
              </a:rPr>
              <a:t>mempunyai</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tradisi</a:t>
            </a:r>
            <a:r>
              <a:rPr lang="en-SG" sz="1100" b="1" i="0" u="none" strike="noStrike" dirty="0">
                <a:solidFill>
                  <a:srgbClr val="000000"/>
                </a:solidFill>
                <a:effectLst/>
                <a:latin typeface="Arial" panose="020B0604020202020204" pitchFamily="34" charset="0"/>
                <a:cs typeface="Arial" panose="020B0604020202020204" pitchFamily="34" charset="0"/>
              </a:rPr>
              <a:t> </a:t>
            </a:r>
            <a:r>
              <a:rPr lang="en-SG" sz="1100" b="1" i="0" u="none" strike="noStrike" dirty="0" err="1">
                <a:solidFill>
                  <a:srgbClr val="000000"/>
                </a:solidFill>
                <a:effectLst/>
                <a:latin typeface="Arial" panose="020B0604020202020204" pitchFamily="34" charset="0"/>
                <a:cs typeface="Arial" panose="020B0604020202020204" pitchFamily="34" charset="0"/>
              </a:rPr>
              <a:t>sendiri</a:t>
            </a:r>
            <a:r>
              <a:rPr lang="en-SG" sz="1100" b="1" i="0" u="none" strike="noStrike" dirty="0">
                <a:solidFill>
                  <a:srgbClr val="000000"/>
                </a:solidFill>
                <a:effectLst/>
                <a:latin typeface="Arial" panose="020B0604020202020204" pitchFamily="34" charset="0"/>
                <a:cs typeface="Arial" panose="020B0604020202020204" pitchFamily="34" charset="0"/>
              </a:rPr>
              <a:t>.</a:t>
            </a:r>
            <a:endParaRPr lang="en-SG" sz="1100" dirty="0">
              <a:solidFill>
                <a:srgbClr val="000000"/>
              </a:solidFill>
              <a:effectLst/>
              <a:latin typeface="Arial" panose="020B0604020202020204" pitchFamily="34" charset="0"/>
              <a:cs typeface="Arial" panose="020B0604020202020204" pitchFamily="34" charset="0"/>
            </a:endParaRPr>
          </a:p>
          <a:p>
            <a:endParaRPr lang="en-SG" sz="900" b="0" i="0" u="none" strike="noStrike" dirty="0">
              <a:solidFill>
                <a:srgbClr val="000000"/>
              </a:solidFill>
              <a:effectLst/>
              <a:latin typeface="Arial" panose="020B0604020202020204" pitchFamily="34" charset="0"/>
              <a:cs typeface="Arial" panose="020B0604020202020204" pitchFamily="34" charset="0"/>
            </a:endParaRPr>
          </a:p>
          <a:p>
            <a:r>
              <a:rPr lang="en-SG" sz="1100" b="0" i="0" u="none" strike="noStrike" dirty="0" err="1">
                <a:solidFill>
                  <a:srgbClr val="000000"/>
                </a:solidFill>
                <a:effectLst/>
                <a:latin typeface="Arial" panose="020B0604020202020204" pitchFamily="34" charset="0"/>
                <a:cs typeface="Arial" panose="020B0604020202020204" pitchFamily="34" charset="0"/>
              </a:rPr>
              <a:t>Ini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adalah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beberapa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soalan</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andabolehtanyakepada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ibu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bapa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atau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datuk</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nenek</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tentang</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kehidupan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mereka</a:t>
            </a:r>
            <a:r>
              <a:rPr lang="en-SG" sz="1100" b="0" i="0" u="none" strike="noStrike" dirty="0">
                <a:solidFill>
                  <a:srgbClr val="000000"/>
                </a:solidFill>
                <a:effectLst/>
                <a:latin typeface="Arial" panose="020B0604020202020204" pitchFamily="34" charset="0"/>
                <a:cs typeface="Arial" panose="020B0604020202020204" pitchFamily="34" charset="0"/>
              </a:rPr>
              <a:t> di Singapura </a:t>
            </a:r>
            <a:r>
              <a:rPr lang="en-SG" sz="1100" b="0" i="0" u="none" strike="noStrike" dirty="0" err="1">
                <a:solidFill>
                  <a:srgbClr val="000000"/>
                </a:solidFill>
                <a:effectLst/>
                <a:latin typeface="Arial" panose="020B0604020202020204" pitchFamily="34" charset="0"/>
                <a:cs typeface="Arial" panose="020B0604020202020204" pitchFamily="34" charset="0"/>
              </a:rPr>
              <a:t>dahulu</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solidFill>
                <a:srgbClr val="000000"/>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diasambut</a:t>
            </a:r>
            <a:r>
              <a:rPr lang="en-SG" sz="1100" b="0" i="0" u="none" strike="noStrike" dirty="0">
                <a:solidFill>
                  <a:srgbClr val="000000"/>
                </a:solidFill>
                <a:effectLst/>
                <a:latin typeface="Arial" panose="020B0604020202020204" pitchFamily="34" charset="0"/>
                <a:cs typeface="Arial" panose="020B0604020202020204" pitchFamily="34" charset="0"/>
              </a:rPr>
              <a:t> dan </a:t>
            </a:r>
            <a:r>
              <a:rPr lang="en-SG" sz="1100" b="0" i="0" u="none" strike="noStrike" dirty="0" err="1">
                <a:solidFill>
                  <a:srgbClr val="000000"/>
                </a:solidFill>
                <a:effectLst/>
                <a:latin typeface="Arial" panose="020B0604020202020204" pitchFamily="34" charset="0"/>
                <a:cs typeface="Arial" panose="020B0604020202020204" pitchFamily="34" charset="0"/>
              </a:rPr>
              <a:t>bagaimana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dia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menyambut</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tersebut</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Apakenangan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terindah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dia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tentang</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tempat</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pernah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dia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pergi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semasa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hobi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atau</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aktiviti</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dianikmati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semasa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a:solidFill>
                  <a:srgbClr val="000000"/>
                </a:solidFill>
                <a:effectLst/>
                <a:latin typeface="Arial" panose="020B0604020202020204" pitchFamily="34" charset="0"/>
                <a:cs typeface="Arial" panose="020B0604020202020204" pitchFamily="34" charset="0"/>
              </a:rPr>
              <a:t>Di mana </a:t>
            </a:r>
            <a:r>
              <a:rPr lang="en-SG" sz="1100" b="0" i="0" u="none" strike="noStrike" dirty="0" err="1">
                <a:solidFill>
                  <a:srgbClr val="000000"/>
                </a:solidFill>
                <a:effectLst/>
                <a:latin typeface="Arial" panose="020B0604020202020204" pitchFamily="34" charset="0"/>
                <a:cs typeface="Arial" panose="020B0604020202020204" pitchFamily="34" charset="0"/>
              </a:rPr>
              <a:t>tempat</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tersebut</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diadakan</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Siapa</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pergikeperayaan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tersebut</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Apa</a:t>
            </a:r>
            <a:r>
              <a:rPr lang="en-SG" sz="1100" b="0" i="0" u="none" strike="noStrike" dirty="0">
                <a:solidFill>
                  <a:srgbClr val="000000"/>
                </a:solidFill>
                <a:effectLst/>
                <a:latin typeface="Arial" panose="020B0604020202020204" pitchFamily="34" charset="0"/>
                <a:cs typeface="Arial" panose="020B0604020202020204" pitchFamily="34" charset="0"/>
              </a:rPr>
              <a:t> yang orang-orang </a:t>
            </a:r>
            <a:r>
              <a:rPr lang="en-SG" sz="1100" b="0" i="0" u="none" strike="noStrike" dirty="0" err="1">
                <a:solidFill>
                  <a:srgbClr val="000000"/>
                </a:solidFill>
                <a:effectLst/>
                <a:latin typeface="Arial" panose="020B0604020202020204" pitchFamily="34" charset="0"/>
                <a:cs typeface="Arial" panose="020B0604020202020204" pitchFamily="34" charset="0"/>
              </a:rPr>
              <a:t>pakaiataulakukan</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semasa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Apa</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dia</a:t>
            </a:r>
            <a:r>
              <a:rPr lang="en-SG" sz="1100" b="0" i="0" u="none" strike="noStrike" dirty="0">
                <a:solidFill>
                  <a:srgbClr val="000000"/>
                </a:solidFill>
                <a:effectLst/>
                <a:latin typeface="Arial" panose="020B0604020202020204" pitchFamily="34" charset="0"/>
                <a:cs typeface="Arial" panose="020B0604020202020204" pitchFamily="34" charset="0"/>
              </a:rPr>
              <a:t> paling </a:t>
            </a:r>
            <a:r>
              <a:rPr lang="en-SG" sz="1100" b="0" i="0" u="none" strike="noStrike" dirty="0" err="1">
                <a:solidFill>
                  <a:srgbClr val="000000"/>
                </a:solidFill>
                <a:effectLst/>
                <a:latin typeface="Arial" panose="020B0604020202020204" pitchFamily="34" charset="0"/>
                <a:cs typeface="Arial" panose="020B0604020202020204" pitchFamily="34" charset="0"/>
              </a:rPr>
              <a:t>sukatentang</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perayaan</a:t>
            </a:r>
            <a:r>
              <a:rPr lang="en-SG" sz="1100" b="0" i="0" u="none" strike="noStrike" dirty="0">
                <a:solidFill>
                  <a:srgbClr val="000000"/>
                </a:solidFill>
                <a:effectLst/>
                <a:latin typeface="Arial" panose="020B0604020202020204" pitchFamily="34" charset="0"/>
                <a:cs typeface="Arial" panose="020B0604020202020204" pitchFamily="34" charset="0"/>
              </a:rPr>
              <a:t> yang </a:t>
            </a:r>
            <a:r>
              <a:rPr lang="en-SG" sz="1100" b="0" i="0" u="none" strike="noStrike" dirty="0" err="1">
                <a:solidFill>
                  <a:srgbClr val="000000"/>
                </a:solidFill>
                <a:effectLst/>
                <a:latin typeface="Arial" panose="020B0604020202020204" pitchFamily="34" charset="0"/>
                <a:cs typeface="Arial" panose="020B0604020202020204" pitchFamily="34" charset="0"/>
              </a:rPr>
              <a:t>mereka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sambut</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SG" sz="1100" b="0" i="0" u="none" strike="noStrike" dirty="0" err="1">
                <a:solidFill>
                  <a:srgbClr val="000000"/>
                </a:solidFill>
                <a:effectLst/>
                <a:latin typeface="Arial" panose="020B0604020202020204" pitchFamily="34" charset="0"/>
                <a:cs typeface="Arial" panose="020B0604020202020204" pitchFamily="34" charset="0"/>
              </a:rPr>
              <a:t>Bolehkah</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anda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berkongsi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cerita</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tentang</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cuti</a:t>
            </a:r>
            <a:r>
              <a:rPr lang="en-SG" sz="1100" b="0" i="0" u="none" strike="noStrike" dirty="0">
                <a:solidFill>
                  <a:srgbClr val="000000"/>
                </a:solidFill>
                <a:effectLst/>
                <a:latin typeface="Arial" panose="020B0604020202020204" pitchFamily="34" charset="0"/>
                <a:cs typeface="Arial" panose="020B0604020202020204" pitchFamily="34" charset="0"/>
              </a:rPr>
              <a:t> </a:t>
            </a:r>
            <a:r>
              <a:rPr lang="en-SG" sz="1100" b="0" i="0" u="none" strike="noStrike" dirty="0" err="1">
                <a:solidFill>
                  <a:srgbClr val="000000"/>
                </a:solidFill>
                <a:effectLst/>
                <a:latin typeface="Arial" panose="020B0604020202020204" pitchFamily="34" charset="0"/>
                <a:cs typeface="Arial" panose="020B0604020202020204" pitchFamily="34" charset="0"/>
              </a:rPr>
              <a:t>umum</a:t>
            </a:r>
            <a:r>
              <a:rPr lang="en-SG" sz="1100" b="0" i="0" u="none" strike="noStrike" dirty="0">
                <a:solidFill>
                  <a:srgbClr val="000000"/>
                </a:solidFill>
                <a:effectLst/>
                <a:latin typeface="Arial" panose="020B0604020202020204" pitchFamily="34" charset="0"/>
                <a:cs typeface="Arial" panose="020B0604020202020204" pitchFamily="34" charset="0"/>
              </a:rPr>
              <a:t> di Singapura yang </a:t>
            </a:r>
            <a:r>
              <a:rPr lang="en-SG" sz="1100" b="0" i="0" u="none" strike="noStrike" dirty="0" err="1">
                <a:solidFill>
                  <a:srgbClr val="000000"/>
                </a:solidFill>
                <a:effectLst/>
                <a:latin typeface="Arial" panose="020B0604020202020204" pitchFamily="34" charset="0"/>
                <a:cs typeface="Arial" panose="020B0604020202020204" pitchFamily="34" charset="0"/>
              </a:rPr>
              <a:t>dialami</a:t>
            </a:r>
            <a:r>
              <a:rPr lang="en-SG" sz="1100" b="0" i="0" u="none" strike="noStrike" dirty="0">
                <a:solidFill>
                  <a:srgbClr val="000000"/>
                </a:solidFill>
                <a:effectLst/>
                <a:latin typeface="Arial" panose="020B0604020202020204" pitchFamily="34" charset="0"/>
                <a:cs typeface="Arial" panose="020B0604020202020204" pitchFamily="34" charset="0"/>
              </a:rPr>
              <a:t> oleh orang </a:t>
            </a:r>
            <a:r>
              <a:rPr lang="en-SG" sz="1100" b="0" i="0" u="none" strike="noStrike" dirty="0" err="1">
                <a:solidFill>
                  <a:srgbClr val="000000"/>
                </a:solidFill>
                <a:effectLst/>
                <a:latin typeface="Arial" panose="020B0604020202020204" pitchFamily="34" charset="0"/>
                <a:cs typeface="Arial" panose="020B0604020202020204" pitchFamily="34" charset="0"/>
              </a:rPr>
              <a:t>tuaataudatuknenekanda</a:t>
            </a:r>
            <a:r>
              <a:rPr lang="en-SG" sz="1100" b="0" i="0" u="none" strike="noStrike" dirty="0">
                <a:solidFill>
                  <a:srgbClr val="000000"/>
                </a:solidFill>
                <a:effectLst/>
                <a:latin typeface="Arial" panose="020B0604020202020204" pitchFamily="34" charset="0"/>
                <a:cs typeface="Arial" panose="020B0604020202020204" pitchFamily="34" charset="0"/>
              </a:rPr>
              <a:t>?</a:t>
            </a:r>
            <a:endParaRPr lang="en-SG"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9271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2566</TotalTime>
  <Words>2412</Words>
  <Application>Microsoft Macintosh PowerPoint</Application>
  <PresentationFormat>On-screen Show (4:3)</PresentationFormat>
  <Paragraphs>260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YAEnl21zi4U 2</vt:lpstr>
      <vt:lpstr>YAFLd8sKbwc 1</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Jamaine C</dc:creator>
  <cp:lastModifiedBy>Jamaine C</cp:lastModifiedBy>
  <cp:revision>9</cp:revision>
  <dcterms:created xsi:type="dcterms:W3CDTF">2023-05-18T07:45:35Z</dcterms:created>
  <dcterms:modified xsi:type="dcterms:W3CDTF">2025-07-01T10:21:50Z</dcterms:modified>
</cp:coreProperties>
</file>