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516" r:id="rId2"/>
    <p:sldId id="517" r:id="rId3"/>
    <p:sldId id="520" r:id="rId4"/>
    <p:sldId id="521" r:id="rId5"/>
    <p:sldId id="519" r:id="rId6"/>
    <p:sldId id="522" r:id="rId7"/>
    <p:sldId id="523" r:id="rId8"/>
    <p:sldId id="524" r:id="rId9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 English /Tamil" id="{19E13D19-DF6C-4E40-9A3E-83E135D75029}">
          <p14:sldIdLst>
            <p14:sldId id="516"/>
            <p14:sldId id="517"/>
          </p14:sldIdLst>
        </p14:section>
        <p14:section name="Sec - Chinese" id="{AB15656F-E8A0-A544-AD14-6B20F2445078}">
          <p14:sldIdLst>
            <p14:sldId id="520"/>
            <p14:sldId id="521"/>
          </p14:sldIdLst>
        </p14:section>
        <p14:section name="Sec - Malay" id="{68EFC788-DA90-C84F-87BF-27D6BE3E7340}">
          <p14:sldIdLst>
            <p14:sldId id="519"/>
            <p14:sldId id="522"/>
          </p14:sldIdLst>
        </p14:section>
        <p14:section name="Sec - Tamil" id="{80D5A277-E0E6-8248-BBBC-4ADFBE9A4C5E}">
          <p14:sldIdLst>
            <p14:sldId id="523"/>
            <p14:sldId id="52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aine Chen" initials="JC" lastIdx="44" clrIdx="0">
    <p:extLst>
      <p:ext uri="{19B8F6BF-5375-455C-9EA6-DF929625EA0E}">
        <p15:presenceInfo xmlns:p15="http://schemas.microsoft.com/office/powerpoint/2012/main" userId="c0a4419bc16bbfd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C8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326" autoAdjust="0"/>
    <p:restoredTop sz="96065" autoAdjust="0"/>
  </p:normalViewPr>
  <p:slideViewPr>
    <p:cSldViewPr>
      <p:cViewPr varScale="1">
        <p:scale>
          <a:sx n="101" d="100"/>
          <a:sy n="101" d="100"/>
        </p:scale>
        <p:origin x="2656" y="200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87" d="100"/>
          <a:sy n="187" d="100"/>
        </p:scale>
        <p:origin x="6224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9A54A0E-B21F-BB4C-9136-9E58E170B1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B2C44A-FCDE-AB46-9B4E-A46869E3A71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49A4FB-E9F6-B947-AA30-75AFCDD93B04}" type="datetimeFigureOut">
              <a:rPr lang="en-US" smtClean="0"/>
              <a:t>7/1/25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9A43FB-39DB-834E-B64C-1ED9331C7C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E1F578-D810-0D4E-9CF5-9793219BC69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E6C05-DB70-3944-BCD1-DC8814C42C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3195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D67B9F-9E25-476E-B65A-074EE322B663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EB8DE-40C4-45AC-9DE9-903F44A57A34}" type="slidenum">
              <a:rPr lang="en-SG" smtClean="0"/>
              <a:pPr/>
              <a:t>‹#›</a:t>
            </a:fld>
            <a:endParaRPr lang="en-S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EB8DE-40C4-45AC-9DE9-903F44A57A34}" type="slidenum">
              <a:rPr lang="en-SG" smtClean="0"/>
              <a:pPr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31151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EB8DE-40C4-45AC-9DE9-903F44A57A34}" type="slidenum">
              <a:rPr lang="en-SG" smtClean="0"/>
              <a:pPr/>
              <a:t>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83684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DB5481E-AA82-3347-844B-CA9C231B286D}"/>
              </a:ext>
            </a:extLst>
          </p:cNvPr>
          <p:cNvSpPr txBox="1">
            <a:spLocks/>
          </p:cNvSpPr>
          <p:nvPr userDrawn="1"/>
        </p:nvSpPr>
        <p:spPr>
          <a:xfrm>
            <a:off x="3797927" y="194097"/>
            <a:ext cx="3087457" cy="437662"/>
          </a:xfrm>
          <a:prstGeom prst="rect">
            <a:avLst/>
          </a:prstGeom>
        </p:spPr>
        <p:txBody>
          <a:bodyPr vert="horz" lIns="84406" tIns="42203" rIns="84406" bIns="42203" rtlCol="0" anchor="ctr">
            <a:normAutofit lnSpcReduction="10000"/>
          </a:bodyPr>
          <a:lstStyle/>
          <a:p>
            <a:pPr marL="0" marR="0" lvl="0" indent="0" algn="l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5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Personal Recount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7B0D94E-D772-3C4C-8727-7C6B0681F497}"/>
              </a:ext>
            </a:extLst>
          </p:cNvPr>
          <p:cNvCxnSpPr>
            <a:cxnSpLocks/>
          </p:cNvCxnSpPr>
          <p:nvPr userDrawn="1"/>
        </p:nvCxnSpPr>
        <p:spPr>
          <a:xfrm>
            <a:off x="210482" y="704528"/>
            <a:ext cx="6458878" cy="47058"/>
          </a:xfrm>
          <a:prstGeom prst="line">
            <a:avLst/>
          </a:prstGeom>
          <a:ln w="57150">
            <a:solidFill>
              <a:srgbClr val="C8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E7A36D5-5697-1D4A-891E-798CE9EA85FF}"/>
              </a:ext>
            </a:extLst>
          </p:cNvPr>
          <p:cNvSpPr txBox="1"/>
          <p:nvPr userDrawn="1"/>
        </p:nvSpPr>
        <p:spPr>
          <a:xfrm>
            <a:off x="136222" y="272480"/>
            <a:ext cx="3940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1" dirty="0">
                <a:latin typeface="Arial" pitchFamily="34" charset="0"/>
                <a:cs typeface="Arial" pitchFamily="34" charset="0"/>
              </a:rPr>
              <a:t>___________________________________________________(Name)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400" b="1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0" u="sng" dirty="0">
                <a:latin typeface="Arial" pitchFamily="34" charset="0"/>
                <a:cs typeface="Arial" pitchFamily="34" charset="0"/>
              </a:rPr>
              <a:t>	(</a:t>
            </a:r>
            <a:r>
              <a:rPr lang="en-SG" sz="900" b="1" u="sng" dirty="0">
                <a:latin typeface="Arial" pitchFamily="34" charset="0"/>
                <a:cs typeface="Arial" pitchFamily="34" charset="0"/>
              </a:rPr>
              <a:t>Class)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08D40-48A4-1C7F-3881-F58D9FBAD6E7}"/>
              </a:ext>
            </a:extLst>
          </p:cNvPr>
          <p:cNvSpPr txBox="1">
            <a:spLocks/>
          </p:cNvSpPr>
          <p:nvPr userDrawn="1"/>
        </p:nvSpPr>
        <p:spPr>
          <a:xfrm>
            <a:off x="-35656" y="-9277"/>
            <a:ext cx="6858000" cy="340294"/>
          </a:xfrm>
          <a:prstGeom prst="rect">
            <a:avLst/>
          </a:prstGeom>
        </p:spPr>
        <p:txBody>
          <a:bodyPr vert="horz" lIns="84406" tIns="42203" rIns="84406" bIns="42203" rtlCol="0" anchor="ctr">
            <a:normAutofit/>
          </a:bodyPr>
          <a:lstStyle/>
          <a:p>
            <a:pPr marL="0" marR="0" lvl="0" indent="0" algn="ctr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The Our Heart For SG Learning Gallery Celebrates Singapore’s 60th: Call For </a:t>
            </a:r>
            <a:r>
              <a:rPr lang="en-SG" sz="900" b="1" i="1" u="sng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PERSONAL RECOUNT</a:t>
            </a: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 Submissions(2025)</a:t>
            </a:r>
            <a:endParaRPr kumimoji="0" lang="en-SG" sz="8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"/>
              <a:ea typeface="Open Sans ExtraBold" pitchFamily="34" charset="0"/>
              <a:cs typeface="Open Sans ExtraBold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5864AB2-97AE-35CD-ACF3-ACF45D111CF6}"/>
              </a:ext>
            </a:extLst>
          </p:cNvPr>
          <p:cNvCxnSpPr>
            <a:cxnSpLocks/>
          </p:cNvCxnSpPr>
          <p:nvPr userDrawn="1"/>
        </p:nvCxnSpPr>
        <p:spPr>
          <a:xfrm>
            <a:off x="210482" y="704528"/>
            <a:ext cx="6458878" cy="47058"/>
          </a:xfrm>
          <a:prstGeom prst="line">
            <a:avLst/>
          </a:prstGeom>
          <a:ln w="57150">
            <a:solidFill>
              <a:srgbClr val="C8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30F72F4-D42C-011A-58A5-356D2E7E16F3}"/>
              </a:ext>
            </a:extLst>
          </p:cNvPr>
          <p:cNvSpPr txBox="1"/>
          <p:nvPr userDrawn="1"/>
        </p:nvSpPr>
        <p:spPr>
          <a:xfrm>
            <a:off x="81365" y="704452"/>
            <a:ext cx="66952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(a) What is Singapore like when you were my age? </a:t>
            </a:r>
            <a:r>
              <a:rPr lang="en-SG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Retell the story that you have heard from your senior/elder.</a:t>
            </a:r>
          </a:p>
          <a:p>
            <a:r>
              <a:rPr lang="en-SG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(b) Describe your experience.</a:t>
            </a:r>
            <a:endParaRPr lang="en-US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rtl="0" fontAlgn="ctr"/>
            <a:r>
              <a:rPr lang="en-SG" sz="1200" b="1" u="sng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Getting to Know a Senior/Elder Better: </a:t>
            </a:r>
            <a:r>
              <a:rPr lang="en-SG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Who did you talk to? What did you learn about them that you didn't know before? What values did you learn from your senior/elder? How has Singapore changed since they were your age?</a:t>
            </a:r>
            <a:endParaRPr lang="en-US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rtl="0" fontAlgn="ctr"/>
            <a:r>
              <a:rPr lang="en-SG" sz="1200" b="1" u="sng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My Dream for Singapore: </a:t>
            </a:r>
            <a:r>
              <a:rPr lang="en-SG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is your dream for Singapore? What will you do to help make this dream come true? What message do you have for Singaporeans to support your dream?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5384DF-CFF7-D337-0553-07964003C038}"/>
              </a:ext>
            </a:extLst>
          </p:cNvPr>
          <p:cNvSpPr/>
          <p:nvPr userDrawn="1"/>
        </p:nvSpPr>
        <p:spPr>
          <a:xfrm>
            <a:off x="199561" y="2250774"/>
            <a:ext cx="6458878" cy="7454754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D101D4-FEBD-06D9-993A-7E159C6C4D7E}"/>
              </a:ext>
            </a:extLst>
          </p:cNvPr>
          <p:cNvSpPr txBox="1"/>
          <p:nvPr userDrawn="1"/>
        </p:nvSpPr>
        <p:spPr>
          <a:xfrm>
            <a:off x="2922809" y="475909"/>
            <a:ext cx="1924626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800" b="0" i="1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Secondary Schools: Max. 800 words; </a:t>
            </a:r>
          </a:p>
        </p:txBody>
      </p:sp>
    </p:spTree>
    <p:extLst>
      <p:ext uri="{BB962C8B-B14F-4D97-AF65-F5344CB8AC3E}">
        <p14:creationId xmlns:p14="http://schemas.microsoft.com/office/powerpoint/2010/main" val="30722523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DB5481E-AA82-3347-844B-CA9C231B286D}"/>
              </a:ext>
            </a:extLst>
          </p:cNvPr>
          <p:cNvSpPr txBox="1">
            <a:spLocks/>
          </p:cNvSpPr>
          <p:nvPr userDrawn="1"/>
        </p:nvSpPr>
        <p:spPr>
          <a:xfrm>
            <a:off x="3797927" y="194097"/>
            <a:ext cx="3087457" cy="437662"/>
          </a:xfrm>
          <a:prstGeom prst="rect">
            <a:avLst/>
          </a:prstGeom>
        </p:spPr>
        <p:txBody>
          <a:bodyPr vert="horz" lIns="84406" tIns="42203" rIns="84406" bIns="42203" rtlCol="0" anchor="ctr">
            <a:normAutofit lnSpcReduction="10000"/>
          </a:bodyPr>
          <a:lstStyle/>
          <a:p>
            <a:pPr marL="0" marR="0" lvl="0" indent="0" algn="l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5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Personal Recount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7B0D94E-D772-3C4C-8727-7C6B0681F497}"/>
              </a:ext>
            </a:extLst>
          </p:cNvPr>
          <p:cNvCxnSpPr>
            <a:cxnSpLocks/>
          </p:cNvCxnSpPr>
          <p:nvPr userDrawn="1"/>
        </p:nvCxnSpPr>
        <p:spPr>
          <a:xfrm>
            <a:off x="210482" y="704528"/>
            <a:ext cx="6458878" cy="47058"/>
          </a:xfrm>
          <a:prstGeom prst="line">
            <a:avLst/>
          </a:prstGeom>
          <a:ln w="57150">
            <a:solidFill>
              <a:srgbClr val="C8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E7A36D5-5697-1D4A-891E-798CE9EA85FF}"/>
              </a:ext>
            </a:extLst>
          </p:cNvPr>
          <p:cNvSpPr txBox="1"/>
          <p:nvPr userDrawn="1"/>
        </p:nvSpPr>
        <p:spPr>
          <a:xfrm>
            <a:off x="136222" y="272480"/>
            <a:ext cx="3940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1" dirty="0">
                <a:latin typeface="Arial" pitchFamily="34" charset="0"/>
                <a:cs typeface="Arial" pitchFamily="34" charset="0"/>
              </a:rPr>
              <a:t>___________________________________________________(Name)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400" b="1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0" u="sng" dirty="0">
                <a:latin typeface="Arial" pitchFamily="34" charset="0"/>
                <a:cs typeface="Arial" pitchFamily="34" charset="0"/>
              </a:rPr>
              <a:t>	(</a:t>
            </a:r>
            <a:r>
              <a:rPr lang="en-SG" sz="900" b="1" u="sng" dirty="0">
                <a:latin typeface="Arial" pitchFamily="34" charset="0"/>
                <a:cs typeface="Arial" pitchFamily="34" charset="0"/>
              </a:rPr>
              <a:t>Class)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08D40-48A4-1C7F-3881-F58D9FBAD6E7}"/>
              </a:ext>
            </a:extLst>
          </p:cNvPr>
          <p:cNvSpPr txBox="1">
            <a:spLocks/>
          </p:cNvSpPr>
          <p:nvPr userDrawn="1"/>
        </p:nvSpPr>
        <p:spPr>
          <a:xfrm>
            <a:off x="-35656" y="-9277"/>
            <a:ext cx="6858000" cy="340294"/>
          </a:xfrm>
          <a:prstGeom prst="rect">
            <a:avLst/>
          </a:prstGeom>
        </p:spPr>
        <p:txBody>
          <a:bodyPr vert="horz" lIns="84406" tIns="42203" rIns="84406" bIns="42203" rtlCol="0" anchor="ctr">
            <a:normAutofit/>
          </a:bodyPr>
          <a:lstStyle/>
          <a:p>
            <a:pPr marL="0" marR="0" lvl="0" indent="0" algn="ctr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The Our Heart For SG Learning Gallery Celebrates Singapore’s 60th: Call For </a:t>
            </a:r>
            <a:r>
              <a:rPr lang="en-SG" sz="900" b="1" i="1" u="sng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PERSONAL RECOUNT</a:t>
            </a: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 Submissions(2025)</a:t>
            </a:r>
            <a:endParaRPr kumimoji="0" lang="en-SG" sz="8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"/>
              <a:ea typeface="Open Sans ExtraBold" pitchFamily="34" charset="0"/>
              <a:cs typeface="Open Sans ExtraBold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F1981D4-BA94-E9C9-8C34-EA6D21141C7E}"/>
              </a:ext>
            </a:extLst>
          </p:cNvPr>
          <p:cNvCxnSpPr>
            <a:cxnSpLocks/>
          </p:cNvCxnSpPr>
          <p:nvPr userDrawn="1"/>
        </p:nvCxnSpPr>
        <p:spPr>
          <a:xfrm>
            <a:off x="210482" y="704528"/>
            <a:ext cx="6458878" cy="47058"/>
          </a:xfrm>
          <a:prstGeom prst="line">
            <a:avLst/>
          </a:prstGeom>
          <a:ln w="57150">
            <a:solidFill>
              <a:srgbClr val="C8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2FC0D3C-81A0-CA45-CE83-E83B3C18AEFA}"/>
              </a:ext>
            </a:extLst>
          </p:cNvPr>
          <p:cNvSpPr txBox="1"/>
          <p:nvPr userDrawn="1"/>
        </p:nvSpPr>
        <p:spPr>
          <a:xfrm>
            <a:off x="81365" y="704452"/>
            <a:ext cx="66952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(a)</a:t>
            </a:r>
            <a:r>
              <a:rPr lang="zh-CN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当您跟我现在同年龄的时候，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zh-CN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（话题）。</a:t>
            </a:r>
            <a:r>
              <a:rPr lang="ko-KR" altLang="en-US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复述你从长辈那里听到的故事</a:t>
            </a:r>
            <a:r>
              <a:rPr lang="ko-KR" alt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</a:p>
          <a:p>
            <a:r>
              <a:rPr lang="en-SG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(b) </a:t>
            </a:r>
            <a:r>
              <a:rPr lang="ko-KR" altLang="en-US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描述你的经历</a:t>
            </a:r>
            <a:endParaRPr lang="en-US" altLang="ko-KR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ctr"/>
            <a:r>
              <a:rPr lang="ko-KR" altLang="en-US" sz="120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更深入地了解一位长者</a:t>
            </a:r>
            <a:r>
              <a:rPr lang="en-US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反思。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ctr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(a)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谁是你的采访对象？你从长辈的采访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发现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了什么 关于长辈你以前不知道的趣事？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ctr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(b）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你从长辈的采访学到了什么价值观？如今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新加坡有什么改变？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ctr"/>
            <a:r>
              <a:rPr lang="ko-KR" altLang="en-US" sz="120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我的新加坡梦</a:t>
            </a:r>
            <a:r>
              <a:rPr lang="en-US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我们朝着更美好的未来迈进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</a:t>
            </a:r>
            <a:endParaRPr lang="en-US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 rtl="0" fontAlgn="ctr">
              <a:buAutoNum type="alphaLcParenBoth"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你对新加坡的梦想是什么？你会怎么为这个梦想出一份力呢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(</a:t>
            </a:r>
          </a:p>
          <a:p>
            <a:pPr marL="228600" indent="-228600" rtl="0" fontAlgn="ctr">
              <a:buAutoNum type="alphaLcParenBoth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给新加坡人写一条信息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鼓励他们支持您的梦想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SG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9A1CF0-FB13-92CF-06FB-84844490DACD}"/>
              </a:ext>
            </a:extLst>
          </p:cNvPr>
          <p:cNvSpPr/>
          <p:nvPr userDrawn="1"/>
        </p:nvSpPr>
        <p:spPr>
          <a:xfrm>
            <a:off x="199561" y="2250774"/>
            <a:ext cx="6458878" cy="7454754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59424C-A88A-08A1-6F7D-C81308B107D7}"/>
              </a:ext>
            </a:extLst>
          </p:cNvPr>
          <p:cNvSpPr txBox="1"/>
          <p:nvPr userDrawn="1"/>
        </p:nvSpPr>
        <p:spPr>
          <a:xfrm>
            <a:off x="2922809" y="475909"/>
            <a:ext cx="1924626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800" b="0" i="1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Secondary Schools: Max. 800 words; </a:t>
            </a:r>
          </a:p>
        </p:txBody>
      </p:sp>
    </p:spTree>
    <p:extLst>
      <p:ext uri="{BB962C8B-B14F-4D97-AF65-F5344CB8AC3E}">
        <p14:creationId xmlns:p14="http://schemas.microsoft.com/office/powerpoint/2010/main" val="36650959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DB5481E-AA82-3347-844B-CA9C231B286D}"/>
              </a:ext>
            </a:extLst>
          </p:cNvPr>
          <p:cNvSpPr txBox="1">
            <a:spLocks/>
          </p:cNvSpPr>
          <p:nvPr userDrawn="1"/>
        </p:nvSpPr>
        <p:spPr>
          <a:xfrm>
            <a:off x="3797927" y="194097"/>
            <a:ext cx="3087457" cy="437662"/>
          </a:xfrm>
          <a:prstGeom prst="rect">
            <a:avLst/>
          </a:prstGeom>
        </p:spPr>
        <p:txBody>
          <a:bodyPr vert="horz" lIns="84406" tIns="42203" rIns="84406" bIns="42203" rtlCol="0" anchor="ctr">
            <a:normAutofit lnSpcReduction="10000"/>
          </a:bodyPr>
          <a:lstStyle/>
          <a:p>
            <a:pPr marL="0" marR="0" lvl="0" indent="0" algn="l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5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Personal Recount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7A36D5-5697-1D4A-891E-798CE9EA85FF}"/>
              </a:ext>
            </a:extLst>
          </p:cNvPr>
          <p:cNvSpPr txBox="1"/>
          <p:nvPr userDrawn="1"/>
        </p:nvSpPr>
        <p:spPr>
          <a:xfrm>
            <a:off x="136222" y="272480"/>
            <a:ext cx="3940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1" dirty="0">
                <a:latin typeface="Arial" pitchFamily="34" charset="0"/>
                <a:cs typeface="Arial" pitchFamily="34" charset="0"/>
              </a:rPr>
              <a:t>___________________________________________________(Name)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400" b="1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0" u="sng" dirty="0">
                <a:latin typeface="Arial" pitchFamily="34" charset="0"/>
                <a:cs typeface="Arial" pitchFamily="34" charset="0"/>
              </a:rPr>
              <a:t>	(</a:t>
            </a:r>
            <a:r>
              <a:rPr lang="en-SG" sz="900" b="1" u="sng" dirty="0">
                <a:latin typeface="Arial" pitchFamily="34" charset="0"/>
                <a:cs typeface="Arial" pitchFamily="34" charset="0"/>
              </a:rPr>
              <a:t>Class)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08D40-48A4-1C7F-3881-F58D9FBAD6E7}"/>
              </a:ext>
            </a:extLst>
          </p:cNvPr>
          <p:cNvSpPr txBox="1">
            <a:spLocks/>
          </p:cNvSpPr>
          <p:nvPr userDrawn="1"/>
        </p:nvSpPr>
        <p:spPr>
          <a:xfrm>
            <a:off x="-35656" y="-9277"/>
            <a:ext cx="6858000" cy="340294"/>
          </a:xfrm>
          <a:prstGeom prst="rect">
            <a:avLst/>
          </a:prstGeom>
        </p:spPr>
        <p:txBody>
          <a:bodyPr vert="horz" lIns="84406" tIns="42203" rIns="84406" bIns="42203" rtlCol="0" anchor="ctr">
            <a:normAutofit/>
          </a:bodyPr>
          <a:lstStyle/>
          <a:p>
            <a:pPr marL="0" marR="0" lvl="0" indent="0" algn="ctr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The Our Heart For SG Learning Gallery Celebrates Singapore’s 60th: Call For </a:t>
            </a:r>
            <a:r>
              <a:rPr lang="en-SG" sz="900" b="1" i="1" u="sng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PERSONAL RECOUNT</a:t>
            </a: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 Submissions(2025)</a:t>
            </a:r>
            <a:endParaRPr kumimoji="0" lang="en-SG" sz="8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"/>
              <a:ea typeface="Open Sans ExtraBold" pitchFamily="34" charset="0"/>
              <a:cs typeface="Open Sans ExtraBold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4A01304-95A7-AEF0-40A7-B0EC1C70E05D}"/>
              </a:ext>
            </a:extLst>
          </p:cNvPr>
          <p:cNvCxnSpPr>
            <a:cxnSpLocks/>
          </p:cNvCxnSpPr>
          <p:nvPr userDrawn="1"/>
        </p:nvCxnSpPr>
        <p:spPr>
          <a:xfrm>
            <a:off x="210482" y="704528"/>
            <a:ext cx="6458878" cy="47058"/>
          </a:xfrm>
          <a:prstGeom prst="line">
            <a:avLst/>
          </a:prstGeom>
          <a:ln w="57150">
            <a:solidFill>
              <a:srgbClr val="C8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D2A26D0-CF56-EE0E-014A-E70A73E40BC4}"/>
              </a:ext>
            </a:extLst>
          </p:cNvPr>
          <p:cNvSpPr txBox="1"/>
          <p:nvPr userDrawn="1"/>
        </p:nvSpPr>
        <p:spPr>
          <a:xfrm>
            <a:off x="81365" y="704452"/>
            <a:ext cx="6695269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105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(a)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Apabila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umur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(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topik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Ceritakan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semula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kisah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dengar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daripada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warga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emas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/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warga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emas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0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(B) </a:t>
            </a:r>
            <a:r>
              <a:rPr lang="en-US" sz="105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Gambarkan</a:t>
            </a:r>
            <a:r>
              <a:rPr lang="en-US" sz="10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pengalaman</a:t>
            </a:r>
            <a:r>
              <a:rPr lang="en-US" sz="10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0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Setelah</a:t>
            </a:r>
            <a:r>
              <a:rPr lang="en-US" sz="10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kamu</a:t>
            </a:r>
            <a:r>
              <a:rPr lang="en-US" sz="10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mengetahui</a:t>
            </a:r>
            <a:r>
              <a:rPr lang="en-US" sz="10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0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demikian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(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tidakkah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kamu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mahu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mengambil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peringatan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insaf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Apa yang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kamu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pelajari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tentang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mereka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kamu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tidak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tahu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sebelum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(ii)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Apakah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nilai-nilai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pelajari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daripada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datuk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nenek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Bagaimanakah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Singapura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berubah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sejak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mereka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dewasa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 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Impian </a:t>
            </a:r>
            <a:r>
              <a:rPr lang="en-US" sz="10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saya</a:t>
            </a:r>
            <a:r>
              <a:rPr lang="en-US" sz="10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untuk</a:t>
            </a:r>
            <a:r>
              <a:rPr lang="en-US" sz="10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Singapura: </a:t>
            </a:r>
          </a:p>
          <a:p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apakah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impian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untuk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Singapura? Apa yang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boleh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lakukan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untuk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menjadikan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impian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menjadi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kenyataan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  </a:t>
            </a:r>
          </a:p>
          <a:p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(ii)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Apakah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mesej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untuk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rakyat Singapura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menyokong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impian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09D22B-686E-8EC0-3E4D-C3FA82E564CD}"/>
              </a:ext>
            </a:extLst>
          </p:cNvPr>
          <p:cNvSpPr/>
          <p:nvPr userDrawn="1"/>
        </p:nvSpPr>
        <p:spPr>
          <a:xfrm>
            <a:off x="199561" y="2250774"/>
            <a:ext cx="6458878" cy="7454754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2D7095-1EBE-F9D8-DE00-ADE16B01B9C6}"/>
              </a:ext>
            </a:extLst>
          </p:cNvPr>
          <p:cNvSpPr txBox="1"/>
          <p:nvPr userDrawn="1"/>
        </p:nvSpPr>
        <p:spPr>
          <a:xfrm>
            <a:off x="2922809" y="475909"/>
            <a:ext cx="1924626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800" b="0" i="1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Secondary Schools: Max. 800 words; </a:t>
            </a:r>
          </a:p>
        </p:txBody>
      </p:sp>
    </p:spTree>
    <p:extLst>
      <p:ext uri="{BB962C8B-B14F-4D97-AF65-F5344CB8AC3E}">
        <p14:creationId xmlns:p14="http://schemas.microsoft.com/office/powerpoint/2010/main" val="38629572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DB5481E-AA82-3347-844B-CA9C231B286D}"/>
              </a:ext>
            </a:extLst>
          </p:cNvPr>
          <p:cNvSpPr txBox="1">
            <a:spLocks/>
          </p:cNvSpPr>
          <p:nvPr userDrawn="1"/>
        </p:nvSpPr>
        <p:spPr>
          <a:xfrm>
            <a:off x="3797927" y="194097"/>
            <a:ext cx="3087457" cy="437662"/>
          </a:xfrm>
          <a:prstGeom prst="rect">
            <a:avLst/>
          </a:prstGeom>
        </p:spPr>
        <p:txBody>
          <a:bodyPr vert="horz" lIns="84406" tIns="42203" rIns="84406" bIns="42203" rtlCol="0" anchor="ctr">
            <a:normAutofit lnSpcReduction="10000"/>
          </a:bodyPr>
          <a:lstStyle/>
          <a:p>
            <a:pPr marL="0" marR="0" lvl="0" indent="0" algn="l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5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Personal Recount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7B0D94E-D772-3C4C-8727-7C6B0681F497}"/>
              </a:ext>
            </a:extLst>
          </p:cNvPr>
          <p:cNvCxnSpPr>
            <a:cxnSpLocks/>
          </p:cNvCxnSpPr>
          <p:nvPr userDrawn="1"/>
        </p:nvCxnSpPr>
        <p:spPr>
          <a:xfrm>
            <a:off x="210482" y="704528"/>
            <a:ext cx="6458878" cy="47058"/>
          </a:xfrm>
          <a:prstGeom prst="line">
            <a:avLst/>
          </a:prstGeom>
          <a:ln w="57150">
            <a:solidFill>
              <a:srgbClr val="C8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E7A36D5-5697-1D4A-891E-798CE9EA85FF}"/>
              </a:ext>
            </a:extLst>
          </p:cNvPr>
          <p:cNvSpPr txBox="1"/>
          <p:nvPr userDrawn="1"/>
        </p:nvSpPr>
        <p:spPr>
          <a:xfrm>
            <a:off x="136222" y="272480"/>
            <a:ext cx="3940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1" dirty="0">
                <a:latin typeface="Arial" pitchFamily="34" charset="0"/>
                <a:cs typeface="Arial" pitchFamily="34" charset="0"/>
              </a:rPr>
              <a:t>___________________________________________________(Name)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400" b="1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0" u="sng" dirty="0">
                <a:latin typeface="Arial" pitchFamily="34" charset="0"/>
                <a:cs typeface="Arial" pitchFamily="34" charset="0"/>
              </a:rPr>
              <a:t>	(</a:t>
            </a:r>
            <a:r>
              <a:rPr lang="en-SG" sz="900" b="1" u="sng" dirty="0">
                <a:latin typeface="Arial" pitchFamily="34" charset="0"/>
                <a:cs typeface="Arial" pitchFamily="34" charset="0"/>
              </a:rPr>
              <a:t>Class)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08D40-48A4-1C7F-3881-F58D9FBAD6E7}"/>
              </a:ext>
            </a:extLst>
          </p:cNvPr>
          <p:cNvSpPr txBox="1">
            <a:spLocks/>
          </p:cNvSpPr>
          <p:nvPr userDrawn="1"/>
        </p:nvSpPr>
        <p:spPr>
          <a:xfrm>
            <a:off x="-35656" y="-9277"/>
            <a:ext cx="6858000" cy="340294"/>
          </a:xfrm>
          <a:prstGeom prst="rect">
            <a:avLst/>
          </a:prstGeom>
        </p:spPr>
        <p:txBody>
          <a:bodyPr vert="horz" lIns="84406" tIns="42203" rIns="84406" bIns="42203" rtlCol="0" anchor="ctr">
            <a:normAutofit/>
          </a:bodyPr>
          <a:lstStyle/>
          <a:p>
            <a:pPr marL="0" marR="0" lvl="0" indent="0" algn="ctr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The Our Heart For SG Learning Gallery Celebrates Singapore’s 60th: Call For </a:t>
            </a:r>
            <a:r>
              <a:rPr lang="en-SG" sz="900" b="1" i="1" u="sng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PERSONAL RECOUNT</a:t>
            </a: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 Submissions(2025)</a:t>
            </a:r>
            <a:endParaRPr kumimoji="0" lang="en-SG" sz="8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"/>
              <a:ea typeface="Open Sans ExtraBold" pitchFamily="34" charset="0"/>
              <a:cs typeface="Open Sans ExtraBold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1F3A875-CC8D-EF98-8118-339D6909364B}"/>
              </a:ext>
            </a:extLst>
          </p:cNvPr>
          <p:cNvCxnSpPr>
            <a:cxnSpLocks/>
          </p:cNvCxnSpPr>
          <p:nvPr userDrawn="1"/>
        </p:nvCxnSpPr>
        <p:spPr>
          <a:xfrm>
            <a:off x="210482" y="704528"/>
            <a:ext cx="6458878" cy="47058"/>
          </a:xfrm>
          <a:prstGeom prst="line">
            <a:avLst/>
          </a:prstGeom>
          <a:ln w="57150">
            <a:solidFill>
              <a:srgbClr val="C8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6841A3E-52DD-2B27-4DF8-4F0DA04F40D4}"/>
              </a:ext>
            </a:extLst>
          </p:cNvPr>
          <p:cNvSpPr txBox="1"/>
          <p:nvPr userDrawn="1"/>
        </p:nvSpPr>
        <p:spPr>
          <a:xfrm>
            <a:off x="81365" y="704452"/>
            <a:ext cx="6695269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95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(a) </a:t>
            </a:r>
            <a:r>
              <a:rPr lang="ta-IN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நீங்கள்</a:t>
            </a:r>
            <a:r>
              <a:rPr lang="en-US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என்</a:t>
            </a:r>
            <a:r>
              <a:rPr lang="en-US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வயதாக</a:t>
            </a:r>
            <a:r>
              <a:rPr lang="en-US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இருக்கும்போது</a:t>
            </a:r>
            <a:r>
              <a:rPr lang="en-US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(</a:t>
            </a:r>
            <a:r>
              <a:rPr lang="ta-IN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தலைப்பு</a:t>
            </a:r>
            <a:r>
              <a:rPr lang="en-US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  <a:r>
              <a:rPr lang="ta-IN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உங்கள்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மூத்தவரிடமிருந்து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/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மூத்தவரிடமிருந்து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நீங்கள்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கேள்விப்பட்ட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கதையை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மீண்டும்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சொல்லுங்கள்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GB" sz="9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(b) </a:t>
            </a:r>
            <a:r>
              <a:rPr lang="ta-IN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உங்கள்</a:t>
            </a:r>
            <a:r>
              <a:rPr lang="en-US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அனுபவத்தை</a:t>
            </a:r>
            <a:r>
              <a:rPr lang="en-US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விவரி</a:t>
            </a:r>
            <a:r>
              <a:rPr lang="en-US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9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ta-IN" sz="9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சிந்தித்துப்</a:t>
            </a:r>
            <a:r>
              <a:rPr lang="en-US" sz="9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பாருங்கள்</a:t>
            </a:r>
            <a:r>
              <a:rPr lang="en-US" sz="9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நீங்கள்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யாருடன்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பேசினீர்கள்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நீங்கள்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முன்பே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அறிந்திருந்த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nest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பற்றி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நீங்கள்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என்ன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கற்றுக்கொண்டீர்கள்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  (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ஆ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உங்கள்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தாத்தா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பாட்டியிடமிருந்து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/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மூத்தவரிடமிருந்து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நீங்கள்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என்ன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மதிப்புகளைக்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கற்றுக்கொண்டீர்கள்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உங்கள்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வயதிலிருந்து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சிங்கப்பூர்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எவ்வாறு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மாறியுள்ளது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  </a:t>
            </a:r>
            <a:endParaRPr lang="en-SG" sz="950" b="1" u="sng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a-IN" sz="9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சிங்கப்பூர்</a:t>
            </a:r>
            <a:r>
              <a:rPr lang="en-US" sz="9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கிருமித்தொற்றுக்கான</a:t>
            </a:r>
            <a:r>
              <a:rPr lang="en-US" sz="9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எனது</a:t>
            </a:r>
            <a:r>
              <a:rPr lang="en-US" sz="9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கனவு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அ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சிங்கப்பூர்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க்கான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உங்கள்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கனவு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என்ன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இந்தக்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கனவை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நனவாக்க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நீங்கள்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என்ன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செய்ய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முடியும்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செய்வீர்கள்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  (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ஆ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உங்கள்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கனவை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ஆதரிக்க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சிங்கப்பூரர்களுக்கு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என்ன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செய்தி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இருக்கிறது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n-GB" sz="9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C47373-892A-DF1F-1E12-8FF4D46476A7}"/>
              </a:ext>
            </a:extLst>
          </p:cNvPr>
          <p:cNvSpPr/>
          <p:nvPr userDrawn="1"/>
        </p:nvSpPr>
        <p:spPr>
          <a:xfrm>
            <a:off x="199561" y="2250774"/>
            <a:ext cx="6458878" cy="7454754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54A3ED-5366-8DC1-4E0D-236F36835876}"/>
              </a:ext>
            </a:extLst>
          </p:cNvPr>
          <p:cNvSpPr txBox="1"/>
          <p:nvPr userDrawn="1"/>
        </p:nvSpPr>
        <p:spPr>
          <a:xfrm>
            <a:off x="2922809" y="475909"/>
            <a:ext cx="1924626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800" b="0" i="1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Secondary Schools: Max. 800 words; </a:t>
            </a:r>
          </a:p>
        </p:txBody>
      </p:sp>
    </p:spTree>
    <p:extLst>
      <p:ext uri="{BB962C8B-B14F-4D97-AF65-F5344CB8AC3E}">
        <p14:creationId xmlns:p14="http://schemas.microsoft.com/office/powerpoint/2010/main" val="1946004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74DD3D-1FAA-6C4D-BBDD-EF5E9882D600}"/>
              </a:ext>
            </a:extLst>
          </p:cNvPr>
          <p:cNvSpPr txBox="1"/>
          <p:nvPr/>
        </p:nvSpPr>
        <p:spPr>
          <a:xfrm>
            <a:off x="3282043" y="88337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F5E5FF-9DC4-4FEA-CC7D-6DC730479BE4}"/>
              </a:ext>
            </a:extLst>
          </p:cNvPr>
          <p:cNvSpPr txBox="1"/>
          <p:nvPr/>
        </p:nvSpPr>
        <p:spPr>
          <a:xfrm>
            <a:off x="226414" y="200472"/>
            <a:ext cx="6480720" cy="886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student’s name here</a:t>
            </a: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 class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</p:txBody>
      </p:sp>
    </p:spTree>
    <p:extLst>
      <p:ext uri="{BB962C8B-B14F-4D97-AF65-F5344CB8AC3E}">
        <p14:creationId xmlns:p14="http://schemas.microsoft.com/office/powerpoint/2010/main" val="489089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74DD3D-1FAA-6C4D-BBDD-EF5E9882D600}"/>
              </a:ext>
            </a:extLst>
          </p:cNvPr>
          <p:cNvSpPr txBox="1"/>
          <p:nvPr/>
        </p:nvSpPr>
        <p:spPr>
          <a:xfrm>
            <a:off x="3282043" y="88337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9AA9DA-0A98-9E14-005B-164057612975}"/>
              </a:ext>
            </a:extLst>
          </p:cNvPr>
          <p:cNvSpPr txBox="1"/>
          <p:nvPr/>
        </p:nvSpPr>
        <p:spPr>
          <a:xfrm>
            <a:off x="116632" y="223422"/>
            <a:ext cx="6480720" cy="886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student’s name here</a:t>
            </a: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 class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</p:txBody>
      </p:sp>
    </p:spTree>
    <p:extLst>
      <p:ext uri="{BB962C8B-B14F-4D97-AF65-F5344CB8AC3E}">
        <p14:creationId xmlns:p14="http://schemas.microsoft.com/office/powerpoint/2010/main" val="3204883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D21044-106A-3936-B6F6-F29A75ECB259}"/>
              </a:ext>
            </a:extLst>
          </p:cNvPr>
          <p:cNvSpPr txBox="1"/>
          <p:nvPr/>
        </p:nvSpPr>
        <p:spPr>
          <a:xfrm>
            <a:off x="116632" y="223422"/>
            <a:ext cx="6480720" cy="763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student’s name here</a:t>
            </a: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 class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</p:txBody>
      </p:sp>
    </p:spTree>
    <p:extLst>
      <p:ext uri="{BB962C8B-B14F-4D97-AF65-F5344CB8AC3E}">
        <p14:creationId xmlns:p14="http://schemas.microsoft.com/office/powerpoint/2010/main" val="1356246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8928B8-6B0E-8861-E6DB-6278EA951DA0}"/>
              </a:ext>
            </a:extLst>
          </p:cNvPr>
          <p:cNvSpPr txBox="1"/>
          <p:nvPr/>
        </p:nvSpPr>
        <p:spPr>
          <a:xfrm>
            <a:off x="116632" y="223422"/>
            <a:ext cx="6480720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student’s name here</a:t>
            </a: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 class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</p:txBody>
      </p:sp>
    </p:spTree>
    <p:extLst>
      <p:ext uri="{BB962C8B-B14F-4D97-AF65-F5344CB8AC3E}">
        <p14:creationId xmlns:p14="http://schemas.microsoft.com/office/powerpoint/2010/main" val="576275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6C4096-E79E-D5C6-9A50-72C095DC14BA}"/>
              </a:ext>
            </a:extLst>
          </p:cNvPr>
          <p:cNvSpPr txBox="1"/>
          <p:nvPr/>
        </p:nvSpPr>
        <p:spPr>
          <a:xfrm>
            <a:off x="116632" y="223422"/>
            <a:ext cx="6480720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student’s name here</a:t>
            </a: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 class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</p:txBody>
      </p:sp>
    </p:spTree>
    <p:extLst>
      <p:ext uri="{BB962C8B-B14F-4D97-AF65-F5344CB8AC3E}">
        <p14:creationId xmlns:p14="http://schemas.microsoft.com/office/powerpoint/2010/main" val="1496603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55904E-4B72-D7E0-7295-E356E067130A}"/>
              </a:ext>
            </a:extLst>
          </p:cNvPr>
          <p:cNvSpPr txBox="1"/>
          <p:nvPr/>
        </p:nvSpPr>
        <p:spPr>
          <a:xfrm>
            <a:off x="116632" y="223422"/>
            <a:ext cx="6480720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student’s name here</a:t>
            </a: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 class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</p:txBody>
      </p:sp>
    </p:spTree>
    <p:extLst>
      <p:ext uri="{BB962C8B-B14F-4D97-AF65-F5344CB8AC3E}">
        <p14:creationId xmlns:p14="http://schemas.microsoft.com/office/powerpoint/2010/main" val="3830179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3B26C0-5ADE-5EF3-B885-3CE82919E78A}"/>
              </a:ext>
            </a:extLst>
          </p:cNvPr>
          <p:cNvSpPr txBox="1"/>
          <p:nvPr/>
        </p:nvSpPr>
        <p:spPr>
          <a:xfrm>
            <a:off x="116632" y="223422"/>
            <a:ext cx="6480720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student’s name here</a:t>
            </a: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 class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</p:txBody>
      </p:sp>
    </p:spTree>
    <p:extLst>
      <p:ext uri="{BB962C8B-B14F-4D97-AF65-F5344CB8AC3E}">
        <p14:creationId xmlns:p14="http://schemas.microsoft.com/office/powerpoint/2010/main" val="2429481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8C937-69FD-07F2-9031-0249EFF48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8EBB66-11A2-9A4B-DF7A-3B036439C23D}"/>
              </a:ext>
            </a:extLst>
          </p:cNvPr>
          <p:cNvSpPr txBox="1"/>
          <p:nvPr/>
        </p:nvSpPr>
        <p:spPr>
          <a:xfrm>
            <a:off x="116632" y="223422"/>
            <a:ext cx="6480720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student’s name here</a:t>
            </a: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 class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</p:txBody>
      </p:sp>
    </p:spTree>
    <p:extLst>
      <p:ext uri="{BB962C8B-B14F-4D97-AF65-F5344CB8AC3E}">
        <p14:creationId xmlns:p14="http://schemas.microsoft.com/office/powerpoint/2010/main" val="36886038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39803</TotalTime>
  <Words>322</Words>
  <Application>Microsoft Macintosh PowerPoint</Application>
  <PresentationFormat>A4 Paper (210x297 mm)</PresentationFormat>
  <Paragraphs>400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Open Sans ExtraBold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Hannah Lee</dc:creator>
  <cp:lastModifiedBy>Jamaine C</cp:lastModifiedBy>
  <cp:revision>325</cp:revision>
  <cp:lastPrinted>2021-05-16T21:03:50Z</cp:lastPrinted>
  <dcterms:created xsi:type="dcterms:W3CDTF">2019-11-25T06:13:52Z</dcterms:created>
  <dcterms:modified xsi:type="dcterms:W3CDTF">2025-07-01T09:42:26Z</dcterms:modified>
</cp:coreProperties>
</file>