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handoutMasterIdLst>
    <p:handoutMasterId r:id="rId6"/>
  </p:handoutMasterIdLst>
  <p:sldIdLst>
    <p:sldId id="516" r:id="rId2"/>
    <p:sldId id="517" r:id="rId3"/>
    <p:sldId id="518" r:id="rId4"/>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19E13D19-DF6C-4E40-9A3E-83E135D75029}">
          <p14:sldIdLst>
            <p14:sldId id="516"/>
            <p14:sldId id="517"/>
            <p14:sldId id="518"/>
          </p14:sldIdLst>
        </p14:section>
      </p14:sectionLst>
    </p:ext>
    <p:ext uri="{EFAFB233-063F-42B5-8137-9DF3F51BA10A}">
      <p15:sldGuideLst xmlns:p15="http://schemas.microsoft.com/office/powerpoint/2012/main">
        <p15:guide id="1" orient="horz" pos="312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aine Chen" initials="JC" lastIdx="44" clrIdx="0">
    <p:extLst>
      <p:ext uri="{19B8F6BF-5375-455C-9EA6-DF929625EA0E}">
        <p15:presenceInfo xmlns:p15="http://schemas.microsoft.com/office/powerpoint/2012/main" userId="c0a4419bc16bbfd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C800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673" autoAdjust="0"/>
    <p:restoredTop sz="96056" autoAdjust="0"/>
  </p:normalViewPr>
  <p:slideViewPr>
    <p:cSldViewPr>
      <p:cViewPr varScale="1">
        <p:scale>
          <a:sx n="106" d="100"/>
          <a:sy n="106" d="100"/>
        </p:scale>
        <p:origin x="272" y="176"/>
      </p:cViewPr>
      <p:guideLst>
        <p:guide orient="horz" pos="3120"/>
        <p:guide pos="2160"/>
      </p:guideLst>
    </p:cSldViewPr>
  </p:slideViewPr>
  <p:outlineViewPr>
    <p:cViewPr>
      <p:scale>
        <a:sx n="33" d="100"/>
        <a:sy n="33" d="100"/>
      </p:scale>
      <p:origin x="0" y="0"/>
    </p:cViewPr>
  </p:outlineViewPr>
  <p:notesTextViewPr>
    <p:cViewPr>
      <p:scale>
        <a:sx n="66" d="100"/>
        <a:sy n="66" d="100"/>
      </p:scale>
      <p:origin x="0" y="0"/>
    </p:cViewPr>
  </p:notesTextViewPr>
  <p:sorterViewPr>
    <p:cViewPr>
      <p:scale>
        <a:sx n="66" d="100"/>
        <a:sy n="66" d="100"/>
      </p:scale>
      <p:origin x="0" y="0"/>
    </p:cViewPr>
  </p:sorterViewPr>
  <p:notesViewPr>
    <p:cSldViewPr>
      <p:cViewPr varScale="1">
        <p:scale>
          <a:sx n="185" d="100"/>
          <a:sy n="185" d="100"/>
        </p:scale>
        <p:origin x="6248"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A54A0E-B21F-BB4C-9136-9E58E170B12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9B2C44A-FCDE-AB46-9B4E-A46869E3A71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949A4FB-E9F6-B947-AA30-75AFCDD93B04}" type="datetimeFigureOut">
              <a:rPr lang="en-US" smtClean="0"/>
              <a:t>8/20/25</a:t>
            </a:fld>
            <a:endParaRPr lang="en-US"/>
          </a:p>
        </p:txBody>
      </p:sp>
      <p:sp>
        <p:nvSpPr>
          <p:cNvPr id="4" name="Footer Placeholder 3">
            <a:extLst>
              <a:ext uri="{FF2B5EF4-FFF2-40B4-BE49-F238E27FC236}">
                <a16:creationId xmlns:a16="http://schemas.microsoft.com/office/drawing/2014/main" id="{329A43FB-39DB-834E-B64C-1ED9331C7C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CE1F578-D810-0D4E-9CF5-9793219BC69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2EE6C05-DB70-3944-BCD1-DC8814C42C24}" type="slidenum">
              <a:rPr lang="en-US" smtClean="0"/>
              <a:t>‹#›</a:t>
            </a:fld>
            <a:endParaRPr lang="en-US"/>
          </a:p>
        </p:txBody>
      </p:sp>
    </p:spTree>
    <p:extLst>
      <p:ext uri="{BB962C8B-B14F-4D97-AF65-F5344CB8AC3E}">
        <p14:creationId xmlns:p14="http://schemas.microsoft.com/office/powerpoint/2010/main" val="36953195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D67B9F-9E25-476E-B65A-074EE322B663}" type="datetimeFigureOut">
              <a:rPr lang="en-SG" smtClean="0"/>
              <a:pPr/>
              <a:t>20/8/25</a:t>
            </a:fld>
            <a:endParaRPr lang="en-SG"/>
          </a:p>
        </p:txBody>
      </p:sp>
      <p:sp>
        <p:nvSpPr>
          <p:cNvPr id="4" name="Slide Image Placeholder 3"/>
          <p:cNvSpPr>
            <a:spLocks noGrp="1" noRot="1" noChangeAspect="1"/>
          </p:cNvSpPr>
          <p:nvPr>
            <p:ph type="sldImg" idx="2"/>
          </p:nvPr>
        </p:nvSpPr>
        <p:spPr>
          <a:xfrm>
            <a:off x="2241550" y="685800"/>
            <a:ext cx="2374900" cy="34290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0EB8DE-40C4-45AC-9DE9-903F44A57A34}" type="slidenum">
              <a:rPr lang="en-SG" smtClean="0"/>
              <a:pPr/>
              <a:t>‹#›</a:t>
            </a:fld>
            <a:endParaRPr lang="en-SG"/>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0EB8DE-40C4-45AC-9DE9-903F44A57A34}" type="slidenum">
              <a:rPr lang="en-SG" smtClean="0"/>
              <a:pPr/>
              <a:t>1</a:t>
            </a:fld>
            <a:endParaRPr lang="en-SG"/>
          </a:p>
        </p:txBody>
      </p:sp>
    </p:spTree>
    <p:extLst>
      <p:ext uri="{BB962C8B-B14F-4D97-AF65-F5344CB8AC3E}">
        <p14:creationId xmlns:p14="http://schemas.microsoft.com/office/powerpoint/2010/main" val="30311510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0EB8DE-40C4-45AC-9DE9-903F44A57A34}" type="slidenum">
              <a:rPr lang="en-SG" smtClean="0"/>
              <a:pPr/>
              <a:t>2</a:t>
            </a:fld>
            <a:endParaRPr lang="en-SG"/>
          </a:p>
        </p:txBody>
      </p:sp>
    </p:spTree>
    <p:extLst>
      <p:ext uri="{BB962C8B-B14F-4D97-AF65-F5344CB8AC3E}">
        <p14:creationId xmlns:p14="http://schemas.microsoft.com/office/powerpoint/2010/main" val="420956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0EB8DE-40C4-45AC-9DE9-903F44A57A34}" type="slidenum">
              <a:rPr lang="en-SG" smtClean="0"/>
              <a:pPr/>
              <a:t>3</a:t>
            </a:fld>
            <a:endParaRPr lang="en-SG"/>
          </a:p>
        </p:txBody>
      </p:sp>
    </p:spTree>
    <p:extLst>
      <p:ext uri="{BB962C8B-B14F-4D97-AF65-F5344CB8AC3E}">
        <p14:creationId xmlns:p14="http://schemas.microsoft.com/office/powerpoint/2010/main" val="33386725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3077282"/>
            <a:ext cx="5829300" cy="2123369"/>
          </a:xfrm>
        </p:spPr>
        <p:txBody>
          <a:bodyPr/>
          <a:lstStyle/>
          <a:p>
            <a:r>
              <a:rPr lang="en-US"/>
              <a:t>Click to edit Master title style</a:t>
            </a:r>
            <a:endParaRPr lang="en-SG"/>
          </a:p>
        </p:txBody>
      </p:sp>
      <p:sp>
        <p:nvSpPr>
          <p:cNvPr id="3" name="Subtitle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SG"/>
          </a:p>
        </p:txBody>
      </p:sp>
      <p:sp>
        <p:nvSpPr>
          <p:cNvPr id="4" name="Date Placeholder 3"/>
          <p:cNvSpPr>
            <a:spLocks noGrp="1"/>
          </p:cNvSpPr>
          <p:nvPr>
            <p:ph type="dt" sz="half" idx="10"/>
          </p:nvPr>
        </p:nvSpPr>
        <p:spPr/>
        <p:txBody>
          <a:bodyPr/>
          <a:lstStyle/>
          <a:p>
            <a:fld id="{81D48F6E-9A8F-46DF-AF26-F7EDE4A1C03E}" type="datetimeFigureOut">
              <a:rPr lang="en-SG" smtClean="0"/>
              <a:pPr/>
              <a:t>20/8/25</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10"/>
          </p:nvPr>
        </p:nvSpPr>
        <p:spPr/>
        <p:txBody>
          <a:bodyPr/>
          <a:lstStyle/>
          <a:p>
            <a:fld id="{81D48F6E-9A8F-46DF-AF26-F7EDE4A1C03E}" type="datetimeFigureOut">
              <a:rPr lang="en-SG" smtClean="0"/>
              <a:pPr/>
              <a:t>20/8/25</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6365523"/>
            <a:ext cx="5829300" cy="1967442"/>
          </a:xfrm>
        </p:spPr>
        <p:txBody>
          <a:bodyPr anchor="t"/>
          <a:lstStyle>
            <a:lvl1pPr algn="l">
              <a:defRPr sz="4000" b="1" cap="all"/>
            </a:lvl1pPr>
          </a:lstStyle>
          <a:p>
            <a:r>
              <a:rPr lang="en-US"/>
              <a:t>Click to edit Master title style</a:t>
            </a:r>
            <a:endParaRPr lang="en-SG"/>
          </a:p>
        </p:txBody>
      </p:sp>
      <p:sp>
        <p:nvSpPr>
          <p:cNvPr id="3" name="Text Placeholder 2"/>
          <p:cNvSpPr>
            <a:spLocks noGrp="1"/>
          </p:cNvSpPr>
          <p:nvPr>
            <p:ph type="body" idx="1"/>
          </p:nvPr>
        </p:nvSpPr>
        <p:spPr>
          <a:xfrm>
            <a:off x="541735" y="4198586"/>
            <a:ext cx="5829300" cy="21669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D48F6E-9A8F-46DF-AF26-F7EDE4A1C03E}" type="datetimeFigureOut">
              <a:rPr lang="en-SG" smtClean="0"/>
              <a:pPr/>
              <a:t>20/8/25</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sz="half" idx="1"/>
          </p:nvPr>
        </p:nvSpPr>
        <p:spPr>
          <a:xfrm>
            <a:off x="257175" y="3338690"/>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p:cNvSpPr>
            <a:spLocks noGrp="1"/>
          </p:cNvSpPr>
          <p:nvPr>
            <p:ph sz="half" idx="2"/>
          </p:nvPr>
        </p:nvSpPr>
        <p:spPr>
          <a:xfrm>
            <a:off x="2628900" y="3338690"/>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p:cNvSpPr>
            <a:spLocks noGrp="1"/>
          </p:cNvSpPr>
          <p:nvPr>
            <p:ph type="dt" sz="half" idx="10"/>
          </p:nvPr>
        </p:nvSpPr>
        <p:spPr/>
        <p:txBody>
          <a:bodyPr/>
          <a:lstStyle/>
          <a:p>
            <a:fld id="{81D48F6E-9A8F-46DF-AF26-F7EDE4A1C03E}" type="datetimeFigureOut">
              <a:rPr lang="en-SG" smtClean="0"/>
              <a:pPr/>
              <a:t>20/8/25</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6699"/>
            <a:ext cx="6172200" cy="1651000"/>
          </a:xfrm>
        </p:spPr>
        <p:txBody>
          <a:bodyPr/>
          <a:lstStyle>
            <a:lvl1pPr>
              <a:defRPr/>
            </a:lvl1pPr>
          </a:lstStyle>
          <a:p>
            <a:r>
              <a:rPr lang="en-US"/>
              <a:t>Click to edit Master title style</a:t>
            </a:r>
            <a:endParaRPr lang="en-SG"/>
          </a:p>
        </p:txBody>
      </p:sp>
      <p:sp>
        <p:nvSpPr>
          <p:cNvPr id="3" name="Text Placeholder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p:cNvSpPr>
            <a:spLocks noGrp="1"/>
          </p:cNvSpPr>
          <p:nvPr>
            <p:ph type="body" sz="quarter" idx="3"/>
          </p:nvPr>
        </p:nvSpPr>
        <p:spPr>
          <a:xfrm>
            <a:off x="3483769"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p:cNvSpPr>
            <a:spLocks noGrp="1"/>
          </p:cNvSpPr>
          <p:nvPr>
            <p:ph type="dt" sz="half" idx="10"/>
          </p:nvPr>
        </p:nvSpPr>
        <p:spPr/>
        <p:txBody>
          <a:bodyPr/>
          <a:lstStyle/>
          <a:p>
            <a:fld id="{81D48F6E-9A8F-46DF-AF26-F7EDE4A1C03E}" type="datetimeFigureOut">
              <a:rPr lang="en-SG" smtClean="0"/>
              <a:pPr/>
              <a:t>20/8/25</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Date Placeholder 2"/>
          <p:cNvSpPr>
            <a:spLocks noGrp="1"/>
          </p:cNvSpPr>
          <p:nvPr>
            <p:ph type="dt" sz="half" idx="10"/>
          </p:nvPr>
        </p:nvSpPr>
        <p:spPr/>
        <p:txBody>
          <a:bodyPr/>
          <a:lstStyle/>
          <a:p>
            <a:fld id="{81D48F6E-9A8F-46DF-AF26-F7EDE4A1C03E}" type="datetimeFigureOut">
              <a:rPr lang="en-SG" smtClean="0"/>
              <a:pPr/>
              <a:t>20/8/25</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D48F6E-9A8F-46DF-AF26-F7EDE4A1C03E}" type="datetimeFigureOut">
              <a:rPr lang="en-SG" smtClean="0"/>
              <a:pPr/>
              <a:t>20/8/25</a:t>
            </a:fld>
            <a:endParaRPr lang="en-SG"/>
          </a:p>
        </p:txBody>
      </p:sp>
      <p:sp>
        <p:nvSpPr>
          <p:cNvPr id="3" name="Footer Placeholder 2"/>
          <p:cNvSpPr>
            <a:spLocks noGrp="1"/>
          </p:cNvSpPr>
          <p:nvPr>
            <p:ph type="ftr" sz="quarter" idx="11"/>
          </p:nvPr>
        </p:nvSpPr>
        <p:spPr/>
        <p:txBody>
          <a:bodyPr/>
          <a:lstStyle/>
          <a:p>
            <a:endParaRPr lang="en-SG"/>
          </a:p>
        </p:txBody>
      </p:sp>
      <p:sp>
        <p:nvSpPr>
          <p:cNvPr id="4" name="Slide Number Placeholder 3"/>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4405"/>
            <a:ext cx="2256235" cy="1678517"/>
          </a:xfrm>
        </p:spPr>
        <p:txBody>
          <a:bodyPr anchor="b"/>
          <a:lstStyle>
            <a:lvl1pPr algn="l">
              <a:defRPr sz="2000" b="1"/>
            </a:lvl1pPr>
          </a:lstStyle>
          <a:p>
            <a:r>
              <a:rPr lang="en-US"/>
              <a:t>Click to edit Master title style</a:t>
            </a:r>
            <a:endParaRPr lang="en-SG"/>
          </a:p>
        </p:txBody>
      </p:sp>
      <p:sp>
        <p:nvSpPr>
          <p:cNvPr id="3" name="Content Placeholder 2"/>
          <p:cNvSpPr>
            <a:spLocks noGrp="1"/>
          </p:cNvSpPr>
          <p:nvPr>
            <p:ph idx="1"/>
          </p:nvPr>
        </p:nvSpPr>
        <p:spPr>
          <a:xfrm>
            <a:off x="2681287"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p:cNvSpPr>
            <a:spLocks noGrp="1"/>
          </p:cNvSpPr>
          <p:nvPr>
            <p:ph type="body" sz="half" idx="2"/>
          </p:nvPr>
        </p:nvSpPr>
        <p:spPr>
          <a:xfrm>
            <a:off x="342900"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D48F6E-9A8F-46DF-AF26-F7EDE4A1C03E}" type="datetimeFigureOut">
              <a:rPr lang="en-SG" smtClean="0"/>
              <a:pPr/>
              <a:t>20/8/25</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934200"/>
            <a:ext cx="4114800" cy="818622"/>
          </a:xfrm>
        </p:spPr>
        <p:txBody>
          <a:bodyPr anchor="b"/>
          <a:lstStyle>
            <a:lvl1pPr algn="l">
              <a:defRPr sz="2000" b="1"/>
            </a:lvl1pPr>
          </a:lstStyle>
          <a:p>
            <a:r>
              <a:rPr lang="en-US"/>
              <a:t>Click to edit Master title style</a:t>
            </a:r>
            <a:endParaRPr lang="en-SG"/>
          </a:p>
        </p:txBody>
      </p:sp>
      <p:sp>
        <p:nvSpPr>
          <p:cNvPr id="3" name="Picture Placeholder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p:cNvSpPr>
            <a:spLocks noGrp="1"/>
          </p:cNvSpPr>
          <p:nvPr>
            <p:ph type="body" sz="half" idx="2"/>
          </p:nvPr>
        </p:nvSpPr>
        <p:spPr>
          <a:xfrm>
            <a:off x="1344216" y="7752822"/>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D48F6E-9A8F-46DF-AF26-F7EDE4A1C03E}" type="datetimeFigureOut">
              <a:rPr lang="en-SG" smtClean="0"/>
              <a:pPr/>
              <a:t>20/8/25</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10"/>
          </p:nvPr>
        </p:nvSpPr>
        <p:spPr/>
        <p:txBody>
          <a:bodyPr/>
          <a:lstStyle/>
          <a:p>
            <a:fld id="{81D48F6E-9A8F-46DF-AF26-F7EDE4A1C03E}" type="datetimeFigureOut">
              <a:rPr lang="en-SG" smtClean="0"/>
              <a:pPr/>
              <a:t>20/8/25</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573264"/>
            <a:ext cx="1157288" cy="12208228"/>
          </a:xfrm>
        </p:spPr>
        <p:txBody>
          <a:bodyPr vert="eaVert"/>
          <a:lstStyle/>
          <a:p>
            <a:r>
              <a:rPr lang="en-US"/>
              <a:t>Click to edit Master title style</a:t>
            </a:r>
            <a:endParaRPr lang="en-SG"/>
          </a:p>
        </p:txBody>
      </p:sp>
      <p:sp>
        <p:nvSpPr>
          <p:cNvPr id="3" name="Vertical Text Placeholder 2"/>
          <p:cNvSpPr>
            <a:spLocks noGrp="1"/>
          </p:cNvSpPr>
          <p:nvPr>
            <p:ph type="body" orient="vert" idx="1"/>
          </p:nvPr>
        </p:nvSpPr>
        <p:spPr>
          <a:xfrm>
            <a:off x="257175" y="573264"/>
            <a:ext cx="3357563" cy="122082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10"/>
          </p:nvPr>
        </p:nvSpPr>
        <p:spPr/>
        <p:txBody>
          <a:bodyPr/>
          <a:lstStyle/>
          <a:p>
            <a:fld id="{81D48F6E-9A8F-46DF-AF26-F7EDE4A1C03E}" type="datetimeFigureOut">
              <a:rPr lang="en-SG" smtClean="0"/>
              <a:pPr/>
              <a:t>20/8/25</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9BD9ADE3-4478-43BB-9AB0-86C1B85644C5}" type="slidenum">
              <a:rPr lang="en-SG" smtClean="0"/>
              <a:pPr/>
              <a:t>‹#›</a:t>
            </a:fld>
            <a:endParaRPr lang="en-SG"/>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DB5481E-AA82-3347-844B-CA9C231B286D}"/>
              </a:ext>
            </a:extLst>
          </p:cNvPr>
          <p:cNvSpPr txBox="1">
            <a:spLocks/>
          </p:cNvSpPr>
          <p:nvPr userDrawn="1"/>
        </p:nvSpPr>
        <p:spPr>
          <a:xfrm>
            <a:off x="319721" y="-298400"/>
            <a:ext cx="6172200" cy="1651000"/>
          </a:xfrm>
          <a:prstGeom prst="rect">
            <a:avLst/>
          </a:prstGeom>
        </p:spPr>
        <p:txBody>
          <a:bodyPr vert="horz" lIns="84406" tIns="42203" rIns="84406" bIns="42203" rtlCol="0" anchor="ctr">
            <a:normAutofit/>
          </a:bodyPr>
          <a:lstStyle/>
          <a:p>
            <a:pPr marL="0" marR="0" lvl="0" indent="0" algn="l" defTabSz="844073" rtl="0" eaLnBrk="1" fontAlgn="auto" latinLnBrk="0" hangingPunct="1">
              <a:lnSpc>
                <a:spcPct val="100000"/>
              </a:lnSpc>
              <a:spcBef>
                <a:spcPct val="0"/>
              </a:spcBef>
              <a:spcAft>
                <a:spcPts val="0"/>
              </a:spcAft>
              <a:buClrTx/>
              <a:buSzTx/>
              <a:buFontTx/>
              <a:buNone/>
              <a:tabLst/>
              <a:defRPr/>
            </a:pPr>
            <a:r>
              <a:rPr lang="en-SG" sz="2954" b="1" dirty="0">
                <a:latin typeface="Open Sans ExtraBold" pitchFamily="34" charset="0"/>
                <a:ea typeface="Open Sans ExtraBold" pitchFamily="34" charset="0"/>
                <a:cs typeface="Open Sans ExtraBold" pitchFamily="34" charset="0"/>
              </a:rPr>
              <a:t>TEACHER’S COVER SHEET</a:t>
            </a:r>
            <a:endParaRPr kumimoji="0" lang="en-SG" sz="2954" b="1" i="0" u="none" strike="noStrike" kern="1200" cap="none" spc="0" normalizeH="0" baseline="0" noProof="0" dirty="0">
              <a:ln>
                <a:noFill/>
              </a:ln>
              <a:solidFill>
                <a:schemeClr val="tx1"/>
              </a:solidFill>
              <a:effectLst/>
              <a:uLnTx/>
              <a:uFillTx/>
              <a:latin typeface="Open Sans ExtraBold" pitchFamily="34" charset="0"/>
              <a:ea typeface="Open Sans ExtraBold" pitchFamily="34" charset="0"/>
              <a:cs typeface="Open Sans ExtraBold" pitchFamily="34" charset="0"/>
            </a:endParaRPr>
          </a:p>
        </p:txBody>
      </p:sp>
      <p:cxnSp>
        <p:nvCxnSpPr>
          <p:cNvPr id="8" name="Straight Connector 7">
            <a:extLst>
              <a:ext uri="{FF2B5EF4-FFF2-40B4-BE49-F238E27FC236}">
                <a16:creationId xmlns:a16="http://schemas.microsoft.com/office/drawing/2014/main" id="{17B0D94E-D772-3C4C-8727-7C6B0681F497}"/>
              </a:ext>
            </a:extLst>
          </p:cNvPr>
          <p:cNvCxnSpPr>
            <a:cxnSpLocks/>
          </p:cNvCxnSpPr>
          <p:nvPr userDrawn="1"/>
        </p:nvCxnSpPr>
        <p:spPr>
          <a:xfrm>
            <a:off x="394420" y="776536"/>
            <a:ext cx="4402732" cy="0"/>
          </a:xfrm>
          <a:prstGeom prst="line">
            <a:avLst/>
          </a:prstGeom>
          <a:ln w="57150">
            <a:solidFill>
              <a:srgbClr val="C80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1D870774-273C-574F-93EB-952B36797327}"/>
              </a:ext>
            </a:extLst>
          </p:cNvPr>
          <p:cNvSpPr/>
          <p:nvPr userDrawn="1"/>
        </p:nvSpPr>
        <p:spPr>
          <a:xfrm>
            <a:off x="5700520" y="9615592"/>
            <a:ext cx="814647" cy="234360"/>
          </a:xfrm>
          <a:prstGeom prst="rect">
            <a:avLst/>
          </a:prstGeom>
        </p:spPr>
        <p:txBody>
          <a:bodyPr wrap="none">
            <a:spAutoFit/>
          </a:bodyPr>
          <a:lstStyle/>
          <a:p>
            <a:pPr lvl="0" algn="ctr">
              <a:spcBef>
                <a:spcPct val="0"/>
              </a:spcBef>
              <a:defRPr/>
            </a:pPr>
            <a:r>
              <a:rPr lang="en-SG" sz="923" b="0" i="1" dirty="0">
                <a:solidFill>
                  <a:schemeClr val="bg1">
                    <a:lumMod val="50000"/>
                  </a:schemeClr>
                </a:solidFill>
                <a:latin typeface="Open Sans ExtraBold" pitchFamily="34" charset="0"/>
                <a:ea typeface="Open Sans ExtraBold" pitchFamily="34" charset="0"/>
                <a:cs typeface="Open Sans ExtraBold" pitchFamily="34" charset="0"/>
              </a:rPr>
              <a:t>Page 1 of 3</a:t>
            </a:r>
          </a:p>
        </p:txBody>
      </p:sp>
      <p:graphicFrame>
        <p:nvGraphicFramePr>
          <p:cNvPr id="12" name="Table 11">
            <a:extLst>
              <a:ext uri="{FF2B5EF4-FFF2-40B4-BE49-F238E27FC236}">
                <a16:creationId xmlns:a16="http://schemas.microsoft.com/office/drawing/2014/main" id="{0444113B-1EF8-1F4A-A596-BFB59FA393C7}"/>
              </a:ext>
            </a:extLst>
          </p:cNvPr>
          <p:cNvGraphicFramePr>
            <a:graphicFrameLocks noGrp="1"/>
          </p:cNvGraphicFramePr>
          <p:nvPr userDrawn="1">
            <p:extLst>
              <p:ext uri="{D42A27DB-BD31-4B8C-83A1-F6EECF244321}">
                <p14:modId xmlns:p14="http://schemas.microsoft.com/office/powerpoint/2010/main" val="1582398760"/>
              </p:ext>
            </p:extLst>
          </p:nvPr>
        </p:nvGraphicFramePr>
        <p:xfrm>
          <a:off x="367096" y="9237629"/>
          <a:ext cx="6105591" cy="220862"/>
        </p:xfrm>
        <a:graphic>
          <a:graphicData uri="http://schemas.openxmlformats.org/drawingml/2006/table">
            <a:tbl>
              <a:tblPr firstRow="1" bandRow="1">
                <a:tableStyleId>{5940675A-B579-460E-94D1-54222C63F5DA}</a:tableStyleId>
              </a:tblPr>
              <a:tblGrid>
                <a:gridCol w="1741024">
                  <a:extLst>
                    <a:ext uri="{9D8B030D-6E8A-4147-A177-3AD203B41FA5}">
                      <a16:colId xmlns:a16="http://schemas.microsoft.com/office/drawing/2014/main" val="20000"/>
                    </a:ext>
                  </a:extLst>
                </a:gridCol>
                <a:gridCol w="2184976">
                  <a:extLst>
                    <a:ext uri="{9D8B030D-6E8A-4147-A177-3AD203B41FA5}">
                      <a16:colId xmlns:a16="http://schemas.microsoft.com/office/drawing/2014/main" val="20001"/>
                    </a:ext>
                  </a:extLst>
                </a:gridCol>
                <a:gridCol w="130841">
                  <a:extLst>
                    <a:ext uri="{9D8B030D-6E8A-4147-A177-3AD203B41FA5}">
                      <a16:colId xmlns:a16="http://schemas.microsoft.com/office/drawing/2014/main" val="20002"/>
                    </a:ext>
                  </a:extLst>
                </a:gridCol>
                <a:gridCol w="455277">
                  <a:extLst>
                    <a:ext uri="{9D8B030D-6E8A-4147-A177-3AD203B41FA5}">
                      <a16:colId xmlns:a16="http://schemas.microsoft.com/office/drawing/2014/main" val="20003"/>
                    </a:ext>
                  </a:extLst>
                </a:gridCol>
                <a:gridCol w="1593473">
                  <a:extLst>
                    <a:ext uri="{9D8B030D-6E8A-4147-A177-3AD203B41FA5}">
                      <a16:colId xmlns:a16="http://schemas.microsoft.com/office/drawing/2014/main" val="20004"/>
                    </a:ext>
                  </a:extLst>
                </a:gridCol>
              </a:tblGrid>
              <a:tr h="220862">
                <a:tc>
                  <a:txBody>
                    <a:bodyPr/>
                    <a:lstStyle/>
                    <a:p>
                      <a:r>
                        <a:rPr lang="en-SG" sz="1050" b="1" dirty="0">
                          <a:latin typeface="Arial" pitchFamily="34" charset="0"/>
                          <a:cs typeface="Arial" pitchFamily="34" charset="0"/>
                        </a:rPr>
                        <a:t>School Leader’s Signature:</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SG" sz="1050" b="1" dirty="0">
                        <a:latin typeface="Arial" pitchFamily="34" charset="0"/>
                        <a:cs typeface="Arial" pitchFamily="34" charset="0"/>
                      </a:endParaRPr>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SG" sz="1050" b="1" dirty="0">
                        <a:latin typeface="Arial" pitchFamily="34" charset="0"/>
                        <a:cs typeface="Arial" pitchFamily="34" charset="0"/>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SG" sz="1050" b="1" dirty="0">
                          <a:latin typeface="Arial" pitchFamily="34" charset="0"/>
                          <a:cs typeface="Arial" pitchFamily="34" charset="0"/>
                        </a:rPr>
                        <a:t>Date:</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SG" sz="1050" b="1" dirty="0">
                        <a:latin typeface="Arial" pitchFamily="34" charset="0"/>
                        <a:cs typeface="Arial" pitchFamily="34" charset="0"/>
                      </a:endParaRPr>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sp>
        <p:nvSpPr>
          <p:cNvPr id="13" name="TextBox 12">
            <a:extLst>
              <a:ext uri="{FF2B5EF4-FFF2-40B4-BE49-F238E27FC236}">
                <a16:creationId xmlns:a16="http://schemas.microsoft.com/office/drawing/2014/main" id="{3E7A36D5-5697-1D4A-891E-798CE9EA85FF}"/>
              </a:ext>
            </a:extLst>
          </p:cNvPr>
          <p:cNvSpPr txBox="1"/>
          <p:nvPr userDrawn="1"/>
        </p:nvSpPr>
        <p:spPr>
          <a:xfrm>
            <a:off x="476672" y="982710"/>
            <a:ext cx="6120680" cy="8171468"/>
          </a:xfrm>
          <a:prstGeom prst="rect">
            <a:avLst/>
          </a:prstGeom>
          <a:noFill/>
        </p:spPr>
        <p:txBody>
          <a:bodyPr wrap="square" rtlCol="0">
            <a:spAutoFit/>
          </a:bodyPr>
          <a:lstStyle/>
          <a:p>
            <a:pPr>
              <a:spcBef>
                <a:spcPts val="600"/>
              </a:spcBef>
              <a:spcAft>
                <a:spcPts val="554"/>
              </a:spcAft>
            </a:pPr>
            <a:r>
              <a:rPr lang="en-SG" sz="1000" b="1" u="sng" dirty="0">
                <a:latin typeface="Arial" pitchFamily="34" charset="0"/>
                <a:cs typeface="Arial" pitchFamily="34" charset="0"/>
              </a:rPr>
              <a:t>(i) For School Credit at Exhibition &amp; Certificate(s)</a:t>
            </a:r>
          </a:p>
          <a:p>
            <a:pPr marL="171450" indent="-171450">
              <a:spcBef>
                <a:spcPts val="600"/>
              </a:spcBef>
              <a:spcAft>
                <a:spcPts val="554"/>
              </a:spcAft>
              <a:buFont typeface="Arial" panose="020B0604020202020204" pitchFamily="34" charset="0"/>
              <a:buChar char="•"/>
            </a:pPr>
            <a:r>
              <a:rPr lang="en-SG" sz="1000" b="1" dirty="0">
                <a:latin typeface="Arial" pitchFamily="34" charset="0"/>
                <a:cs typeface="Arial" pitchFamily="34" charset="0"/>
              </a:rPr>
              <a:t>School: _________________________________________________</a:t>
            </a:r>
            <a:endParaRPr lang="en-SG" sz="1000" b="1" u="sng" dirty="0">
              <a:latin typeface="Arial" pitchFamily="34" charset="0"/>
              <a:cs typeface="Arial" pitchFamily="34" charset="0"/>
            </a:endParaRPr>
          </a:p>
          <a:p>
            <a:pPr marL="171450" indent="-171450">
              <a:spcBef>
                <a:spcPts val="600"/>
              </a:spcBef>
              <a:spcAft>
                <a:spcPts val="554"/>
              </a:spcAft>
              <a:buFont typeface="Arial" panose="020B0604020202020204" pitchFamily="34" charset="0"/>
              <a:buChar char="•"/>
            </a:pPr>
            <a:r>
              <a:rPr lang="en-SG" sz="1000" b="1" dirty="0">
                <a:latin typeface="Arial" pitchFamily="34" charset="0"/>
                <a:cs typeface="Arial" pitchFamily="34" charset="0"/>
              </a:rPr>
              <a:t>Contact Teacher’s Name: __________________________________</a:t>
            </a:r>
          </a:p>
          <a:p>
            <a:pPr marL="171450" indent="-171450">
              <a:spcBef>
                <a:spcPts val="600"/>
              </a:spcBef>
              <a:spcAft>
                <a:spcPts val="554"/>
              </a:spcAft>
              <a:buFont typeface="Arial" panose="020B0604020202020204" pitchFamily="34" charset="0"/>
              <a:buChar char="•"/>
            </a:pPr>
            <a:r>
              <a:rPr lang="en-SG" sz="1000" b="1" dirty="0">
                <a:latin typeface="Arial" pitchFamily="34" charset="0"/>
                <a:cs typeface="Arial" pitchFamily="34" charset="0"/>
              </a:rPr>
              <a:t>Contact Teacher’s Email Address: _________________________________________</a:t>
            </a:r>
          </a:p>
          <a:p>
            <a:pPr marL="171450" indent="-171450">
              <a:spcBef>
                <a:spcPts val="600"/>
              </a:spcBef>
              <a:spcAft>
                <a:spcPts val="554"/>
              </a:spcAft>
              <a:buFont typeface="Arial" panose="020B0604020202020204" pitchFamily="34" charset="0"/>
              <a:buChar char="•"/>
            </a:pPr>
            <a:r>
              <a:rPr lang="en-SG" sz="1000" b="1" dirty="0">
                <a:latin typeface="Arial" pitchFamily="34" charset="0"/>
                <a:cs typeface="Arial" pitchFamily="34" charset="0"/>
              </a:rPr>
              <a:t>Contact Teacher’s Mobile Number: __________________________</a:t>
            </a:r>
          </a:p>
          <a:p>
            <a:pPr marL="171450" indent="-171450">
              <a:spcBef>
                <a:spcPts val="600"/>
              </a:spcBef>
              <a:spcAft>
                <a:spcPts val="554"/>
              </a:spcAft>
              <a:buFont typeface="Arial" panose="020B0604020202020204" pitchFamily="34" charset="0"/>
              <a:buChar char="•"/>
            </a:pPr>
            <a:r>
              <a:rPr lang="en-SG" sz="1000" b="1" dirty="0">
                <a:latin typeface="Arial" pitchFamily="34" charset="0"/>
                <a:cs typeface="Arial" pitchFamily="34" charset="0"/>
              </a:rPr>
              <a:t>School’s Contributing Department(s), for Certification: _________________________________</a:t>
            </a:r>
          </a:p>
          <a:p>
            <a:pPr marL="0" indent="0">
              <a:spcBef>
                <a:spcPts val="600"/>
              </a:spcBef>
              <a:spcAft>
                <a:spcPts val="554"/>
              </a:spcAft>
              <a:buFont typeface="Arial" panose="020B0604020202020204" pitchFamily="34" charset="0"/>
              <a:buNone/>
            </a:pPr>
            <a:r>
              <a:rPr lang="en-SG" sz="1000" b="1" dirty="0">
                <a:latin typeface="Arial" pitchFamily="34" charset="0"/>
                <a:cs typeface="Arial" pitchFamily="34" charset="0"/>
              </a:rPr>
              <a:t>      ________________________________________________________________________________</a:t>
            </a:r>
          </a:p>
          <a:p>
            <a:pPr marL="171450" indent="-171450">
              <a:spcBef>
                <a:spcPts val="600"/>
              </a:spcBef>
              <a:spcAft>
                <a:spcPts val="554"/>
              </a:spcAft>
              <a:buFont typeface="Arial" panose="020B0604020202020204" pitchFamily="34" charset="0"/>
              <a:buChar char="•"/>
            </a:pPr>
            <a:r>
              <a:rPr lang="en-SG" sz="1000" b="1" dirty="0">
                <a:latin typeface="Arial" pitchFamily="34" charset="0"/>
                <a:cs typeface="Arial" pitchFamily="34" charset="0"/>
              </a:rPr>
              <a:t>No. of students the Our Heart for SG activity was rolled out to (cancel, where applicable): </a:t>
            </a:r>
            <a:r>
              <a:rPr lang="en-SG" sz="1000" dirty="0">
                <a:latin typeface="Arial" pitchFamily="34" charset="0"/>
                <a:cs typeface="Arial" pitchFamily="34" charset="0"/>
              </a:rPr>
              <a:t>Whole school / 2 cohorts or more / one cohort or less</a:t>
            </a:r>
          </a:p>
          <a:p>
            <a:pPr marL="171450" marR="0" lvl="0" indent="-171450" algn="l" defTabSz="914400" rtl="0" eaLnBrk="1" fontAlgn="auto" latinLnBrk="0" hangingPunct="1">
              <a:lnSpc>
                <a:spcPct val="100000"/>
              </a:lnSpc>
              <a:spcBef>
                <a:spcPts val="600"/>
              </a:spcBef>
              <a:spcAft>
                <a:spcPts val="554"/>
              </a:spcAft>
              <a:buClrTx/>
              <a:buSzTx/>
              <a:buFont typeface="Arial" panose="020B0604020202020204" pitchFamily="34" charset="0"/>
              <a:buChar char="•"/>
              <a:tabLst/>
              <a:defRPr/>
            </a:pPr>
            <a:r>
              <a:rPr lang="en-SG" sz="1000" b="1" dirty="0">
                <a:latin typeface="Arial" pitchFamily="34" charset="0"/>
                <a:cs typeface="Arial" pitchFamily="34" charset="0"/>
              </a:rPr>
              <a:t>Estimated No. of Students the Our Heart for SG activity was rolled out to _______________</a:t>
            </a:r>
          </a:p>
          <a:p>
            <a:pPr>
              <a:spcBef>
                <a:spcPts val="600"/>
              </a:spcBef>
              <a:spcAft>
                <a:spcPts val="554"/>
              </a:spcAft>
            </a:pPr>
            <a:r>
              <a:rPr lang="en-SG" sz="1000" b="1" u="sng" dirty="0">
                <a:latin typeface="Arial" pitchFamily="34" charset="0"/>
                <a:cs typeface="Arial" pitchFamily="34" charset="0"/>
              </a:rPr>
              <a:t>(ii) For Student Certificates</a:t>
            </a:r>
          </a:p>
          <a:p>
            <a:pPr>
              <a:spcBef>
                <a:spcPts val="600"/>
              </a:spcBef>
              <a:spcAft>
                <a:spcPts val="554"/>
              </a:spcAft>
            </a:pPr>
            <a:endParaRPr lang="en-SG" sz="1000" b="1" dirty="0">
              <a:latin typeface="Arial" pitchFamily="34" charset="0"/>
              <a:cs typeface="Arial" pitchFamily="34" charset="0"/>
            </a:endParaRPr>
          </a:p>
          <a:p>
            <a:pPr>
              <a:spcBef>
                <a:spcPts val="600"/>
              </a:spcBef>
              <a:spcAft>
                <a:spcPts val="554"/>
              </a:spcAft>
            </a:pPr>
            <a:endParaRPr lang="en-SG" sz="1000" b="1" dirty="0">
              <a:latin typeface="Arial" pitchFamily="34" charset="0"/>
              <a:cs typeface="Arial" pitchFamily="34" charset="0"/>
            </a:endParaRPr>
          </a:p>
          <a:p>
            <a:pPr>
              <a:spcBef>
                <a:spcPts val="600"/>
              </a:spcBef>
              <a:spcAft>
                <a:spcPts val="554"/>
              </a:spcAft>
            </a:pPr>
            <a:endParaRPr lang="en-SG" sz="1000" b="1" dirty="0">
              <a:latin typeface="Arial" pitchFamily="34" charset="0"/>
              <a:cs typeface="Arial" pitchFamily="34" charset="0"/>
            </a:endParaRPr>
          </a:p>
          <a:p>
            <a:pPr>
              <a:spcBef>
                <a:spcPts val="600"/>
              </a:spcBef>
              <a:spcAft>
                <a:spcPts val="554"/>
              </a:spcAft>
            </a:pPr>
            <a:endParaRPr lang="en-SG" sz="1000" b="1" dirty="0">
              <a:latin typeface="Arial" pitchFamily="34" charset="0"/>
              <a:cs typeface="Arial" pitchFamily="34" charset="0"/>
            </a:endParaRPr>
          </a:p>
          <a:p>
            <a:pPr>
              <a:spcBef>
                <a:spcPts val="600"/>
              </a:spcBef>
              <a:spcAft>
                <a:spcPts val="554"/>
              </a:spcAft>
            </a:pPr>
            <a:endParaRPr lang="en-SG" sz="1000" b="1" dirty="0">
              <a:latin typeface="Arial" pitchFamily="34" charset="0"/>
              <a:cs typeface="Arial" pitchFamily="34" charset="0"/>
            </a:endParaRPr>
          </a:p>
          <a:p>
            <a:pPr>
              <a:spcBef>
                <a:spcPts val="600"/>
              </a:spcBef>
              <a:spcAft>
                <a:spcPts val="554"/>
              </a:spcAft>
            </a:pPr>
            <a:endParaRPr lang="en-SG" sz="1000" b="1" dirty="0">
              <a:latin typeface="Arial" pitchFamily="34" charset="0"/>
              <a:cs typeface="Arial" pitchFamily="34" charset="0"/>
            </a:endParaRPr>
          </a:p>
          <a:p>
            <a:pPr>
              <a:spcBef>
                <a:spcPts val="600"/>
              </a:spcBef>
              <a:spcAft>
                <a:spcPts val="554"/>
              </a:spcAft>
            </a:pPr>
            <a:endParaRPr lang="en-SG" sz="1000" b="1" dirty="0">
              <a:latin typeface="Arial" pitchFamily="34" charset="0"/>
              <a:cs typeface="Arial" pitchFamily="34" charset="0"/>
            </a:endParaRPr>
          </a:p>
          <a:p>
            <a:pPr>
              <a:spcBef>
                <a:spcPts val="600"/>
              </a:spcBef>
              <a:spcAft>
                <a:spcPts val="554"/>
              </a:spcAft>
            </a:pPr>
            <a:endParaRPr lang="en-SG" sz="1000" b="1" dirty="0">
              <a:latin typeface="Arial" pitchFamily="34" charset="0"/>
              <a:cs typeface="Arial" pitchFamily="34" charset="0"/>
            </a:endParaRPr>
          </a:p>
          <a:p>
            <a:pPr>
              <a:spcBef>
                <a:spcPts val="600"/>
              </a:spcBef>
              <a:spcAft>
                <a:spcPts val="554"/>
              </a:spcAft>
            </a:pPr>
            <a:endParaRPr lang="en-SG" sz="1000" b="1" dirty="0">
              <a:latin typeface="Arial" pitchFamily="34" charset="0"/>
              <a:cs typeface="Arial" pitchFamily="34" charset="0"/>
            </a:endParaRPr>
          </a:p>
          <a:p>
            <a:pPr>
              <a:spcBef>
                <a:spcPts val="600"/>
              </a:spcBef>
              <a:spcAft>
                <a:spcPts val="554"/>
              </a:spcAft>
            </a:pPr>
            <a:endParaRPr lang="en-SG" sz="1000" b="1" dirty="0">
              <a:latin typeface="Arial" pitchFamily="34" charset="0"/>
              <a:cs typeface="Arial" pitchFamily="34" charset="0"/>
            </a:endParaRPr>
          </a:p>
          <a:p>
            <a:pPr>
              <a:spcBef>
                <a:spcPts val="600"/>
              </a:spcBef>
              <a:spcAft>
                <a:spcPts val="554"/>
              </a:spcAft>
            </a:pPr>
            <a:endParaRPr lang="en-SG" sz="1000" b="1" dirty="0">
              <a:latin typeface="Arial" pitchFamily="34" charset="0"/>
              <a:cs typeface="Arial" pitchFamily="34" charset="0"/>
            </a:endParaRPr>
          </a:p>
          <a:p>
            <a:pPr>
              <a:spcBef>
                <a:spcPts val="600"/>
              </a:spcBef>
              <a:spcAft>
                <a:spcPts val="554"/>
              </a:spcAft>
            </a:pPr>
            <a:endParaRPr lang="en-SG" sz="1000" b="1" dirty="0">
              <a:latin typeface="Arial" pitchFamily="34" charset="0"/>
              <a:cs typeface="Arial" pitchFamily="34" charset="0"/>
            </a:endParaRPr>
          </a:p>
          <a:p>
            <a:pPr>
              <a:spcBef>
                <a:spcPts val="600"/>
              </a:spcBef>
              <a:spcAft>
                <a:spcPts val="554"/>
              </a:spcAft>
            </a:pPr>
            <a:endParaRPr lang="en-SG" sz="1000" b="1" dirty="0">
              <a:latin typeface="Arial" pitchFamily="34" charset="0"/>
              <a:cs typeface="Arial" pitchFamily="34" charset="0"/>
            </a:endParaRPr>
          </a:p>
          <a:p>
            <a:pPr algn="just"/>
            <a:r>
              <a:rPr lang="en-SG" sz="1000" dirty="0">
                <a:latin typeface="Arial" pitchFamily="34" charset="0"/>
                <a:cs typeface="Arial" pitchFamily="34" charset="0"/>
              </a:rPr>
              <a:t>By signing, and </a:t>
            </a:r>
            <a:r>
              <a:rPr lang="en-SG" sz="1000" b="1" dirty="0">
                <a:latin typeface="Arial" pitchFamily="34" charset="0"/>
                <a:cs typeface="Arial" pitchFamily="34" charset="0"/>
              </a:rPr>
              <a:t>submitting this form on 30 September 2025, Tuesday, 18:00 Hours</a:t>
            </a:r>
            <a:r>
              <a:rPr lang="en-SG" sz="1000" dirty="0">
                <a:latin typeface="Arial" pitchFamily="34" charset="0"/>
                <a:cs typeface="Arial" pitchFamily="34" charset="0"/>
              </a:rPr>
              <a:t>, I confirm that:</a:t>
            </a:r>
          </a:p>
          <a:p>
            <a:pPr marL="263773" indent="-263773" algn="just">
              <a:buFont typeface="+mj-lt"/>
              <a:buAutoNum type="romanLcPeriod"/>
            </a:pPr>
            <a:r>
              <a:rPr lang="en-SG" sz="1000" dirty="0">
                <a:latin typeface="Arial" pitchFamily="34" charset="0"/>
                <a:cs typeface="Arial" pitchFamily="34" charset="0"/>
              </a:rPr>
              <a:t>I, and the above-related participants, have read, understood, and agree to the attached Terms and Conditions, and </a:t>
            </a:r>
          </a:p>
          <a:p>
            <a:pPr marL="263773" indent="-263773" algn="just">
              <a:buFont typeface="+mj-lt"/>
              <a:buAutoNum type="romanLcPeriod"/>
            </a:pPr>
            <a:r>
              <a:rPr lang="en-SG" sz="1000" dirty="0">
                <a:latin typeface="Arial" pitchFamily="34" charset="0"/>
                <a:cs typeface="Arial" pitchFamily="34" charset="0"/>
              </a:rPr>
              <a:t>there are no further amendments to all participant particulars and submitted entries as they have been duly completed and thoroughly checked for grammatical errors, content accuracy (factually), and appropriateness for public consumption.</a:t>
            </a:r>
            <a:endParaRPr lang="en-SG" sz="1000" b="1" dirty="0">
              <a:latin typeface="Arial" pitchFamily="34" charset="0"/>
              <a:cs typeface="Arial" pitchFamily="34" charset="0"/>
            </a:endParaRPr>
          </a:p>
        </p:txBody>
      </p:sp>
      <p:sp>
        <p:nvSpPr>
          <p:cNvPr id="2" name="Title 1">
            <a:extLst>
              <a:ext uri="{FF2B5EF4-FFF2-40B4-BE49-F238E27FC236}">
                <a16:creationId xmlns:a16="http://schemas.microsoft.com/office/drawing/2014/main" id="{4F908D40-48A4-1C7F-3881-F58D9FBAD6E7}"/>
              </a:ext>
            </a:extLst>
          </p:cNvPr>
          <p:cNvSpPr txBox="1">
            <a:spLocks/>
          </p:cNvSpPr>
          <p:nvPr userDrawn="1"/>
        </p:nvSpPr>
        <p:spPr>
          <a:xfrm>
            <a:off x="0" y="30326"/>
            <a:ext cx="6858000" cy="340294"/>
          </a:xfrm>
          <a:prstGeom prst="rect">
            <a:avLst/>
          </a:prstGeom>
        </p:spPr>
        <p:txBody>
          <a:bodyPr vert="horz" lIns="84406" tIns="42203" rIns="84406" bIns="42203" rtlCol="0" anchor="ctr">
            <a:normAutofit/>
          </a:bodyPr>
          <a:lstStyle/>
          <a:p>
            <a:pPr marL="0" marR="0" lvl="0" indent="0" algn="ctr" defTabSz="844073" rtl="0" eaLnBrk="1" fontAlgn="auto" latinLnBrk="0" hangingPunct="1">
              <a:lnSpc>
                <a:spcPct val="100000"/>
              </a:lnSpc>
              <a:spcBef>
                <a:spcPct val="0"/>
              </a:spcBef>
              <a:spcAft>
                <a:spcPts val="0"/>
              </a:spcAft>
              <a:buClrTx/>
              <a:buSzTx/>
              <a:buFontTx/>
              <a:buNone/>
              <a:tabLst/>
              <a:defRPr/>
            </a:pPr>
            <a:r>
              <a:rPr lang="en-SG" sz="900" b="1" i="1" dirty="0">
                <a:solidFill>
                  <a:schemeClr val="bg1">
                    <a:lumMod val="50000"/>
                  </a:schemeClr>
                </a:solidFill>
                <a:latin typeface=""/>
                <a:cs typeface="Arial" pitchFamily="34" charset="0"/>
              </a:rPr>
              <a:t>The Our Heart For SG Learning Gallery Celebrates Singapore’s 60th: Call For </a:t>
            </a:r>
            <a:r>
              <a:rPr lang="en-SG" sz="900" b="1" i="1" u="sng" dirty="0">
                <a:solidFill>
                  <a:schemeClr val="bg1">
                    <a:lumMod val="50000"/>
                  </a:schemeClr>
                </a:solidFill>
                <a:latin typeface=""/>
                <a:cs typeface="Arial" pitchFamily="34" charset="0"/>
              </a:rPr>
              <a:t>Artwork</a:t>
            </a:r>
            <a:r>
              <a:rPr lang="en-SG" sz="900" b="1" i="1" dirty="0">
                <a:solidFill>
                  <a:schemeClr val="bg1">
                    <a:lumMod val="50000"/>
                  </a:schemeClr>
                </a:solidFill>
                <a:latin typeface=""/>
                <a:cs typeface="Arial" pitchFamily="34" charset="0"/>
              </a:rPr>
              <a:t> Submissions (2025)</a:t>
            </a:r>
            <a:endParaRPr kumimoji="0" lang="en-SG" sz="800" b="1" i="1" u="none" strike="noStrike" kern="1200" cap="none" spc="0" normalizeH="0" baseline="0" noProof="0" dirty="0">
              <a:ln>
                <a:noFill/>
              </a:ln>
              <a:solidFill>
                <a:schemeClr val="bg1">
                  <a:lumMod val="50000"/>
                </a:schemeClr>
              </a:solidFill>
              <a:effectLst/>
              <a:uLnTx/>
              <a:uFillTx/>
              <a:latin typeface=""/>
              <a:ea typeface="Open Sans ExtraBold" pitchFamily="34" charset="0"/>
              <a:cs typeface="Open Sans ExtraBold" pitchFamily="34" charset="0"/>
            </a:endParaRPr>
          </a:p>
        </p:txBody>
      </p:sp>
    </p:spTree>
    <p:extLst>
      <p:ext uri="{BB962C8B-B14F-4D97-AF65-F5344CB8AC3E}">
        <p14:creationId xmlns:p14="http://schemas.microsoft.com/office/powerpoint/2010/main" val="30722523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0599C32A-D8E2-314B-B989-AEB80AE01413}"/>
              </a:ext>
            </a:extLst>
          </p:cNvPr>
          <p:cNvSpPr txBox="1">
            <a:spLocks/>
          </p:cNvSpPr>
          <p:nvPr userDrawn="1"/>
        </p:nvSpPr>
        <p:spPr>
          <a:xfrm>
            <a:off x="319721" y="-298400"/>
            <a:ext cx="6172200" cy="1651000"/>
          </a:xfrm>
          <a:prstGeom prst="rect">
            <a:avLst/>
          </a:prstGeom>
        </p:spPr>
        <p:txBody>
          <a:bodyPr vert="horz" lIns="84406" tIns="42203" rIns="84406" bIns="42203" rtlCol="0" anchor="ctr">
            <a:normAutofit/>
          </a:bodyPr>
          <a:lstStyle/>
          <a:p>
            <a:pPr marL="0" marR="0" lvl="0" indent="0" algn="l" defTabSz="844073" rtl="0" eaLnBrk="1" fontAlgn="auto" latinLnBrk="0" hangingPunct="1">
              <a:lnSpc>
                <a:spcPct val="100000"/>
              </a:lnSpc>
              <a:spcBef>
                <a:spcPct val="0"/>
              </a:spcBef>
              <a:spcAft>
                <a:spcPts val="0"/>
              </a:spcAft>
              <a:buClrTx/>
              <a:buSzTx/>
              <a:buFontTx/>
              <a:buNone/>
              <a:tabLst/>
              <a:defRPr/>
            </a:pPr>
            <a:r>
              <a:rPr lang="en-SG" sz="2954" b="1" dirty="0">
                <a:latin typeface="Open Sans ExtraBold" pitchFamily="34" charset="0"/>
                <a:ea typeface="Open Sans ExtraBold" pitchFamily="34" charset="0"/>
                <a:cs typeface="Open Sans ExtraBold" pitchFamily="34" charset="0"/>
              </a:rPr>
              <a:t>TERMS AND CONDITIONS</a:t>
            </a:r>
            <a:endParaRPr kumimoji="0" lang="en-SG" sz="2954" b="1" i="0" u="none" strike="noStrike" kern="1200" cap="none" spc="0" normalizeH="0" baseline="0" noProof="0" dirty="0">
              <a:ln>
                <a:noFill/>
              </a:ln>
              <a:solidFill>
                <a:schemeClr val="tx1"/>
              </a:solidFill>
              <a:effectLst/>
              <a:uLnTx/>
              <a:uFillTx/>
              <a:latin typeface="Open Sans ExtraBold" pitchFamily="34" charset="0"/>
              <a:ea typeface="Open Sans ExtraBold" pitchFamily="34" charset="0"/>
              <a:cs typeface="Open Sans ExtraBold" pitchFamily="34" charset="0"/>
            </a:endParaRPr>
          </a:p>
        </p:txBody>
      </p:sp>
      <p:cxnSp>
        <p:nvCxnSpPr>
          <p:cNvPr id="19" name="Straight Connector 18">
            <a:extLst>
              <a:ext uri="{FF2B5EF4-FFF2-40B4-BE49-F238E27FC236}">
                <a16:creationId xmlns:a16="http://schemas.microsoft.com/office/drawing/2014/main" id="{4234AAE0-AA35-8945-A603-55D2D07F94BB}"/>
              </a:ext>
            </a:extLst>
          </p:cNvPr>
          <p:cNvCxnSpPr>
            <a:cxnSpLocks/>
          </p:cNvCxnSpPr>
          <p:nvPr userDrawn="1"/>
        </p:nvCxnSpPr>
        <p:spPr>
          <a:xfrm>
            <a:off x="394420" y="776536"/>
            <a:ext cx="4762772" cy="0"/>
          </a:xfrm>
          <a:prstGeom prst="line">
            <a:avLst/>
          </a:prstGeom>
          <a:ln w="57150">
            <a:solidFill>
              <a:srgbClr val="C80000"/>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2E940A37-858F-9A47-A1BF-B1314F25966F}"/>
              </a:ext>
            </a:extLst>
          </p:cNvPr>
          <p:cNvSpPr txBox="1"/>
          <p:nvPr userDrawn="1"/>
        </p:nvSpPr>
        <p:spPr>
          <a:xfrm>
            <a:off x="332656" y="848544"/>
            <a:ext cx="6202932" cy="8756243"/>
          </a:xfrm>
          <a:prstGeom prst="rect">
            <a:avLst/>
          </a:prstGeom>
          <a:noFill/>
        </p:spPr>
        <p:txBody>
          <a:bodyPr wrap="square" rtlCol="0">
            <a:spAutoFit/>
          </a:bodyPr>
          <a:lstStyle/>
          <a:p>
            <a:pPr indent="334112" algn="just">
              <a:spcAft>
                <a:spcPts val="554"/>
              </a:spcAft>
            </a:pPr>
            <a:r>
              <a:rPr lang="en-SG" sz="900" dirty="0">
                <a:latin typeface=""/>
                <a:cs typeface="Arial" pitchFamily="34" charset="0"/>
              </a:rPr>
              <a:t>The </a:t>
            </a:r>
            <a:r>
              <a:rPr lang="en-SG" sz="900" b="1" dirty="0">
                <a:solidFill>
                  <a:srgbClr val="C00000"/>
                </a:solidFill>
                <a:latin typeface=""/>
                <a:cs typeface="Arial" pitchFamily="34" charset="0"/>
              </a:rPr>
              <a:t>“</a:t>
            </a:r>
            <a:r>
              <a:rPr lang="en-SG" sz="900" b="1" i="0" dirty="0">
                <a:solidFill>
                  <a:srgbClr val="C00000"/>
                </a:solidFill>
                <a:latin typeface=""/>
                <a:cs typeface="Arial" pitchFamily="34" charset="0"/>
              </a:rPr>
              <a:t>The Our Heart For SG Learning Gallery Celebrates Singapore’s 60th: Call For </a:t>
            </a:r>
            <a:r>
              <a:rPr lang="en-SG" sz="900" b="1" i="0" u="sng" dirty="0">
                <a:solidFill>
                  <a:srgbClr val="C00000"/>
                </a:solidFill>
                <a:latin typeface=""/>
                <a:cs typeface="Arial" pitchFamily="34" charset="0"/>
              </a:rPr>
              <a:t>Artwork</a:t>
            </a:r>
            <a:r>
              <a:rPr lang="en-SG" sz="900" b="1" i="0" dirty="0">
                <a:solidFill>
                  <a:srgbClr val="C00000"/>
                </a:solidFill>
                <a:latin typeface=""/>
                <a:cs typeface="Arial" pitchFamily="34" charset="0"/>
              </a:rPr>
              <a:t> Submissions (2025)” </a:t>
            </a:r>
            <a:r>
              <a:rPr lang="en-SG" sz="900" dirty="0">
                <a:latin typeface=""/>
                <a:cs typeface="Arial" pitchFamily="34" charset="0"/>
              </a:rPr>
              <a:t>range of activities and competitions (“</a:t>
            </a:r>
            <a:r>
              <a:rPr lang="en-SG" sz="900" b="1" dirty="0">
                <a:latin typeface=""/>
                <a:cs typeface="Arial" pitchFamily="34" charset="0"/>
              </a:rPr>
              <a:t>Competition</a:t>
            </a:r>
            <a:r>
              <a:rPr lang="en-SG" sz="900" dirty="0">
                <a:latin typeface=""/>
                <a:cs typeface="Arial" pitchFamily="34" charset="0"/>
              </a:rPr>
              <a:t>”) are organized by </a:t>
            </a:r>
            <a:r>
              <a:rPr lang="en-SG" sz="900" b="1" dirty="0">
                <a:solidFill>
                  <a:srgbClr val="C00000"/>
                </a:solidFill>
                <a:latin typeface=""/>
                <a:cs typeface="Arial" pitchFamily="34" charset="0"/>
              </a:rPr>
              <a:t>Our Heart for Singapore Learning Gallery </a:t>
            </a:r>
            <a:r>
              <a:rPr lang="en-SG" sz="900" dirty="0">
                <a:latin typeface=""/>
                <a:cs typeface="Arial" pitchFamily="34" charset="0"/>
              </a:rPr>
              <a:t>(“</a:t>
            </a:r>
            <a:r>
              <a:rPr lang="en-SG" sz="900" b="1" dirty="0">
                <a:latin typeface=""/>
                <a:cs typeface="Arial" pitchFamily="34" charset="0"/>
              </a:rPr>
              <a:t>Organizer</a:t>
            </a:r>
            <a:r>
              <a:rPr lang="en-SG" sz="900" dirty="0">
                <a:latin typeface=""/>
                <a:cs typeface="Arial" pitchFamily="34" charset="0"/>
              </a:rPr>
              <a:t>”). By taking part in any of these Competitions, each participant (“</a:t>
            </a:r>
            <a:r>
              <a:rPr lang="en-SG" sz="900" b="1" dirty="0">
                <a:latin typeface=""/>
                <a:cs typeface="Arial" pitchFamily="34" charset="0"/>
              </a:rPr>
              <a:t>Participant</a:t>
            </a:r>
            <a:r>
              <a:rPr lang="en-SG" sz="900" dirty="0">
                <a:latin typeface=""/>
                <a:cs typeface="Arial" pitchFamily="34" charset="0"/>
              </a:rPr>
              <a:t>”), their artwork, and accompanying artist statement (“</a:t>
            </a:r>
            <a:r>
              <a:rPr lang="en-SG" sz="900" b="1" dirty="0">
                <a:latin typeface=""/>
                <a:cs typeface="Arial" pitchFamily="34" charset="0"/>
              </a:rPr>
              <a:t>Entries</a:t>
            </a:r>
            <a:r>
              <a:rPr lang="en-SG" sz="900" dirty="0">
                <a:latin typeface=""/>
                <a:cs typeface="Arial" pitchFamily="34" charset="0"/>
              </a:rPr>
              <a:t>”), agrees to be bound by the following Terms and Conditions.</a:t>
            </a:r>
            <a:endParaRPr lang="en-SG" sz="900" b="1" dirty="0">
              <a:latin typeface=""/>
              <a:cs typeface="Arial" pitchFamily="34" charset="0"/>
            </a:endParaRPr>
          </a:p>
          <a:p>
            <a:pPr algn="just">
              <a:spcAft>
                <a:spcPts val="554"/>
              </a:spcAft>
            </a:pPr>
            <a:r>
              <a:rPr lang="en-SG" sz="900" b="1" dirty="0">
                <a:solidFill>
                  <a:srgbClr val="C00000"/>
                </a:solidFill>
                <a:latin typeface=""/>
                <a:cs typeface="Arial" pitchFamily="34" charset="0"/>
              </a:rPr>
              <a:t>STUDENT PARTICIPANT ELIGIBILITY AND ENTRIES</a:t>
            </a:r>
          </a:p>
          <a:p>
            <a:pPr marL="263773" indent="-263773" algn="just">
              <a:spcAft>
                <a:spcPts val="554"/>
              </a:spcAft>
              <a:buFont typeface="+mj-lt"/>
              <a:buAutoNum type="romanLcPeriod"/>
            </a:pPr>
            <a:r>
              <a:rPr lang="en-SG" sz="900" dirty="0">
                <a:latin typeface=""/>
                <a:cs typeface="Arial" pitchFamily="34" charset="0"/>
              </a:rPr>
              <a:t>This competition is open to:</a:t>
            </a:r>
          </a:p>
          <a:p>
            <a:pPr marL="685809" lvl="1" indent="-263773" algn="just">
              <a:spcAft>
                <a:spcPts val="554"/>
              </a:spcAft>
              <a:buFont typeface="+mj-lt"/>
              <a:buAutoNum type="alphaLcPeriod"/>
            </a:pPr>
            <a:r>
              <a:rPr lang="en-SG" sz="900" dirty="0">
                <a:latin typeface=""/>
                <a:cs typeface="Arial" pitchFamily="34" charset="0"/>
              </a:rPr>
              <a:t>Primary to Secondary level students; and</a:t>
            </a:r>
          </a:p>
          <a:p>
            <a:pPr marL="685809" lvl="1" indent="-263773" algn="just">
              <a:spcAft>
                <a:spcPts val="554"/>
              </a:spcAft>
              <a:buFont typeface="+mj-lt"/>
              <a:buAutoNum type="alphaLcPeriod"/>
            </a:pPr>
            <a:r>
              <a:rPr lang="en-SG" sz="900" dirty="0">
                <a:latin typeface=""/>
                <a:cs typeface="Arial" pitchFamily="34" charset="0"/>
              </a:rPr>
              <a:t>full-time students residing in Singapore and attending a local or international school at the point of the Competition.</a:t>
            </a:r>
          </a:p>
          <a:p>
            <a:pPr algn="just">
              <a:spcAft>
                <a:spcPts val="554"/>
              </a:spcAft>
            </a:pPr>
            <a:r>
              <a:rPr lang="en-SG" sz="900" b="1" dirty="0">
                <a:solidFill>
                  <a:srgbClr val="C00000"/>
                </a:solidFill>
                <a:latin typeface=""/>
                <a:cs typeface="Arial" pitchFamily="34" charset="0"/>
              </a:rPr>
              <a:t>STUDENT SUBMISSION</a:t>
            </a:r>
          </a:p>
          <a:p>
            <a:pPr marL="285750" marR="0" lvl="0" indent="-285750" algn="just" defTabSz="914400" rtl="0" eaLnBrk="1" fontAlgn="auto" latinLnBrk="0" hangingPunct="1">
              <a:lnSpc>
                <a:spcPct val="100000"/>
              </a:lnSpc>
              <a:spcBef>
                <a:spcPts val="0"/>
              </a:spcBef>
              <a:spcAft>
                <a:spcPts val="554"/>
              </a:spcAft>
              <a:buClrTx/>
              <a:buSzTx/>
              <a:buFont typeface="+mj-lt"/>
              <a:buAutoNum type="romanLcPeriod" startAt="3"/>
              <a:tabLst/>
              <a:defRPr/>
            </a:pPr>
            <a:r>
              <a:rPr lang="en-GB" sz="900" dirty="0">
                <a:solidFill>
                  <a:schemeClr val="tx1"/>
                </a:solidFill>
                <a:effectLst/>
                <a:latin typeface="Arial" panose="020B0604020202020204" pitchFamily="34" charset="0"/>
                <a:cs typeface="Arial" panose="020B0604020202020204" pitchFamily="34" charset="0"/>
              </a:rPr>
              <a:t>Participants are required conduct an interview with an elder/ senior who belongs to either the Pioneer or Merdeka Generation. Once the interview is completed, participants are required to create an artwork depicting the anecdote shared by the elder/senior.</a:t>
            </a:r>
            <a:endParaRPr lang="en-SG" sz="900" dirty="0">
              <a:latin typeface="Arial" panose="020B0604020202020204" pitchFamily="34" charset="0"/>
              <a:cs typeface="Arial" panose="020B0604020202020204" pitchFamily="34" charset="0"/>
            </a:endParaRPr>
          </a:p>
          <a:p>
            <a:pPr marL="285750" marR="0" lvl="0" indent="-285750" algn="just" defTabSz="914400" rtl="0" eaLnBrk="1" fontAlgn="auto" latinLnBrk="0" hangingPunct="1">
              <a:lnSpc>
                <a:spcPct val="100000"/>
              </a:lnSpc>
              <a:spcBef>
                <a:spcPts val="0"/>
              </a:spcBef>
              <a:spcAft>
                <a:spcPts val="554"/>
              </a:spcAft>
              <a:buClrTx/>
              <a:buSzTx/>
              <a:buFont typeface="+mj-lt"/>
              <a:buAutoNum type="romanLcPeriod" startAt="3"/>
              <a:tabLst/>
              <a:defRPr/>
            </a:pPr>
            <a:r>
              <a:rPr lang="en-SG" sz="900" dirty="0">
                <a:latin typeface="Arial" panose="020B0604020202020204" pitchFamily="34" charset="0"/>
                <a:cs typeface="Arial" panose="020B0604020202020204" pitchFamily="34" charset="0"/>
              </a:rPr>
              <a:t>Entries that are incomplete, incorrectly filled in, and/or submitted late will be disqualified.</a:t>
            </a:r>
          </a:p>
          <a:p>
            <a:pPr marL="685800" marR="0" lvl="1" indent="-228600" algn="just" defTabSz="914400" rtl="0" eaLnBrk="1" fontAlgn="auto" latinLnBrk="0" hangingPunct="1">
              <a:lnSpc>
                <a:spcPct val="100000"/>
              </a:lnSpc>
              <a:spcBef>
                <a:spcPts val="0"/>
              </a:spcBef>
              <a:spcAft>
                <a:spcPts val="554"/>
              </a:spcAft>
              <a:buClrTx/>
              <a:buSzTx/>
              <a:buFont typeface="+mj-lt"/>
              <a:buAutoNum type="alphaLcPeriod"/>
              <a:tabLst/>
              <a:defRPr/>
            </a:pPr>
            <a:r>
              <a:rPr lang="en-GB" sz="900" b="0" dirty="0">
                <a:solidFill>
                  <a:schemeClr val="tx1"/>
                </a:solidFill>
                <a:effectLst/>
                <a:latin typeface="Arial" panose="020B0604020202020204" pitchFamily="34" charset="0"/>
                <a:cs typeface="Arial" panose="020B0604020202020204" pitchFamily="34" charset="0"/>
              </a:rPr>
              <a:t>The recount must focus on </a:t>
            </a:r>
            <a:r>
              <a:rPr lang="en-GB" sz="900" b="1" u="sng" dirty="0">
                <a:solidFill>
                  <a:schemeClr val="tx1"/>
                </a:solidFill>
                <a:effectLst/>
                <a:latin typeface="Arial" panose="020B0604020202020204" pitchFamily="34" charset="0"/>
                <a:cs typeface="Arial" panose="020B0604020202020204" pitchFamily="34" charset="0"/>
              </a:rPr>
              <a:t>one</a:t>
            </a:r>
            <a:r>
              <a:rPr lang="en-GB" sz="900" b="0" dirty="0">
                <a:solidFill>
                  <a:schemeClr val="tx1"/>
                </a:solidFill>
                <a:effectLst/>
                <a:latin typeface="Arial" panose="020B0604020202020204" pitchFamily="34" charset="0"/>
                <a:cs typeface="Arial" panose="020B0604020202020204" pitchFamily="34" charset="0"/>
              </a:rPr>
              <a:t> of the following themes: Celebrations, Food, Hobbies, Ambitions (Jobs), Places. </a:t>
            </a:r>
            <a:r>
              <a:rPr lang="en-GB" sz="900" dirty="0">
                <a:solidFill>
                  <a:schemeClr val="tx1"/>
                </a:solidFill>
                <a:effectLst/>
                <a:latin typeface="Arial" panose="020B0604020202020204" pitchFamily="34" charset="0"/>
                <a:cs typeface="Arial" panose="020B0604020202020204" pitchFamily="34" charset="0"/>
              </a:rPr>
              <a:t>Additionally, participants must submit an accompanying artist statement </a:t>
            </a:r>
            <a:r>
              <a:rPr lang="en-GB" sz="900" b="1" u="sng" dirty="0">
                <a:solidFill>
                  <a:schemeClr val="tx1"/>
                </a:solidFill>
                <a:effectLst/>
                <a:latin typeface="Arial" panose="020B0604020202020204" pitchFamily="34" charset="0"/>
                <a:cs typeface="Arial" panose="020B0604020202020204" pitchFamily="34" charset="0"/>
              </a:rPr>
              <a:t>all</a:t>
            </a:r>
            <a:r>
              <a:rPr lang="en-GB" sz="900" dirty="0">
                <a:solidFill>
                  <a:schemeClr val="tx1"/>
                </a:solidFill>
                <a:effectLst/>
                <a:latin typeface="Arial" panose="020B0604020202020204" pitchFamily="34" charset="0"/>
                <a:cs typeface="Arial" panose="020B0604020202020204" pitchFamily="34" charset="0"/>
              </a:rPr>
              <a:t> of the following two questions in relation to both the interview and your corresponding artwork:</a:t>
            </a:r>
          </a:p>
          <a:p>
            <a:pPr marL="1600200" lvl="3" indent="-228600" rtl="0" fontAlgn="ctr">
              <a:spcBef>
                <a:spcPts val="0"/>
              </a:spcBef>
              <a:spcAft>
                <a:spcPts val="0"/>
              </a:spcAft>
              <a:buFont typeface="Arial" panose="020B0604020202020204" pitchFamily="34" charset="0"/>
              <a:buChar char="•"/>
            </a:pPr>
            <a:r>
              <a:rPr lang="en-GB" sz="900" b="0" i="0" dirty="0">
                <a:solidFill>
                  <a:schemeClr val="tx1"/>
                </a:solidFill>
                <a:effectLst/>
                <a:latin typeface="Arial" panose="020B0604020202020204" pitchFamily="34" charset="0"/>
                <a:cs typeface="Arial" panose="020B0604020202020204" pitchFamily="34" charset="0"/>
              </a:rPr>
              <a:t>Your experience getting to know the senior/elder better</a:t>
            </a:r>
          </a:p>
          <a:p>
            <a:pPr marL="1600200" lvl="3" indent="-228600" rtl="0" fontAlgn="ctr">
              <a:spcBef>
                <a:spcPts val="0"/>
              </a:spcBef>
              <a:spcAft>
                <a:spcPts val="0"/>
              </a:spcAft>
              <a:buFont typeface="Arial" panose="020B0604020202020204" pitchFamily="34" charset="0"/>
              <a:buChar char="•"/>
            </a:pPr>
            <a:r>
              <a:rPr lang="en-GB" sz="900" b="0" i="0" dirty="0">
                <a:solidFill>
                  <a:schemeClr val="tx1"/>
                </a:solidFill>
                <a:effectLst/>
                <a:latin typeface="Arial" panose="020B0604020202020204" pitchFamily="34" charset="0"/>
                <a:cs typeface="Arial" panose="020B0604020202020204" pitchFamily="34" charset="0"/>
              </a:rPr>
              <a:t>What is your dream for Singapore?</a:t>
            </a:r>
          </a:p>
          <a:p>
            <a:pPr marL="1371600" lvl="3" indent="0" rtl="0" fontAlgn="ctr">
              <a:spcBef>
                <a:spcPts val="0"/>
              </a:spcBef>
              <a:spcAft>
                <a:spcPts val="0"/>
              </a:spcAft>
              <a:buFont typeface="Arial" panose="020B0604020202020204" pitchFamily="34" charset="0"/>
              <a:buNone/>
            </a:pPr>
            <a:endParaRPr lang="en-SG" sz="900" b="0" dirty="0">
              <a:latin typeface=""/>
              <a:cs typeface="Arial" panose="020B0604020202020204" pitchFamily="34" charset="0"/>
            </a:endParaRPr>
          </a:p>
          <a:p>
            <a:pPr marL="263773" indent="-263773" algn="just">
              <a:spcAft>
                <a:spcPts val="554"/>
              </a:spcAft>
              <a:buFont typeface="+mj-lt"/>
              <a:buAutoNum type="romanLcPeriod" startAt="2"/>
            </a:pPr>
            <a:r>
              <a:rPr lang="en-SG" sz="900" dirty="0">
                <a:latin typeface=""/>
                <a:cs typeface="Arial" pitchFamily="34" charset="0"/>
              </a:rPr>
              <a:t>By submitting a Competition Entry, the Participant represents, warrants, and undertakes to the Organiser that each Entry, including both artwork and artist statement:</a:t>
            </a:r>
          </a:p>
          <a:p>
            <a:pPr marL="685809" lvl="1" indent="-263773" algn="just">
              <a:spcAft>
                <a:spcPts val="554"/>
              </a:spcAft>
              <a:buFont typeface="+mj-lt"/>
              <a:buAutoNum type="alphaLcPeriod"/>
            </a:pPr>
            <a:r>
              <a:rPr lang="en-SG" sz="900" dirty="0">
                <a:latin typeface=""/>
                <a:cs typeface="Arial" pitchFamily="34" charset="0"/>
              </a:rPr>
              <a:t>have not been submitted for other contests or competitions (whether in Singapore or overseas);</a:t>
            </a:r>
          </a:p>
          <a:p>
            <a:pPr marL="685809" lvl="1" indent="-263773" algn="just">
              <a:spcAft>
                <a:spcPts val="554"/>
              </a:spcAft>
              <a:buFont typeface="+mj-lt"/>
              <a:buAutoNum type="alphaLcPeriod"/>
            </a:pPr>
            <a:r>
              <a:rPr lang="en-SG" sz="900" dirty="0">
                <a:latin typeface=""/>
                <a:cs typeface="Arial" pitchFamily="34" charset="0"/>
              </a:rPr>
              <a:t>have not been used for commercial purposes and/or been published in any other forms of media (including the internet, radio, television, social media, newspapers, and school publications); </a:t>
            </a:r>
          </a:p>
          <a:p>
            <a:pPr marL="685809" marR="0" lvl="1" indent="-263773" algn="just" defTabSz="914400" rtl="0" eaLnBrk="1" fontAlgn="auto" latinLnBrk="0" hangingPunct="1">
              <a:lnSpc>
                <a:spcPct val="100000"/>
              </a:lnSpc>
              <a:spcBef>
                <a:spcPts val="0"/>
              </a:spcBef>
              <a:spcAft>
                <a:spcPts val="554"/>
              </a:spcAft>
              <a:buClrTx/>
              <a:buSzTx/>
              <a:buFont typeface="+mj-lt"/>
              <a:buAutoNum type="alphaLcPeriod"/>
              <a:tabLst/>
              <a:defRPr/>
            </a:pPr>
            <a:r>
              <a:rPr lang="en-SG" sz="900" dirty="0">
                <a:latin typeface=""/>
                <a:cs typeface="Arial" pitchFamily="34" charset="0"/>
              </a:rPr>
              <a:t>do not infringe any third-party rights and/or any agreements to which they are a party.</a:t>
            </a:r>
          </a:p>
          <a:p>
            <a:pPr marL="685809" marR="0" lvl="1" indent="-263773" algn="just" defTabSz="914400" rtl="0" eaLnBrk="1" fontAlgn="auto" latinLnBrk="0" hangingPunct="1">
              <a:lnSpc>
                <a:spcPct val="100000"/>
              </a:lnSpc>
              <a:spcBef>
                <a:spcPts val="0"/>
              </a:spcBef>
              <a:spcAft>
                <a:spcPts val="554"/>
              </a:spcAft>
              <a:buClrTx/>
              <a:buSzTx/>
              <a:buFont typeface="+mj-lt"/>
              <a:buAutoNum type="alphaLcPeriod"/>
              <a:tabLst/>
              <a:defRPr/>
            </a:pPr>
            <a:r>
              <a:rPr lang="en-SG" sz="900" dirty="0">
                <a:latin typeface=""/>
                <a:cs typeface="Arial" pitchFamily="34" charset="0"/>
              </a:rPr>
              <a:t>are original and developed by the Participant, and do not compromise or incorporate any copyright or other intellectual property rights owned by any other person </a:t>
            </a:r>
            <a:r>
              <a:rPr lang="en-SG" sz="900" dirty="0">
                <a:solidFill>
                  <a:schemeClr val="tx1"/>
                </a:solidFill>
                <a:latin typeface=""/>
                <a:cs typeface="Arial" pitchFamily="34" charset="0"/>
              </a:rPr>
              <a:t>and/or corporations, where participants are responsible for the resolution of any legal issues arising from their works</a:t>
            </a:r>
            <a:r>
              <a:rPr lang="en-SG" sz="900" dirty="0">
                <a:latin typeface=""/>
                <a:cs typeface="Arial" pitchFamily="34" charset="0"/>
              </a:rPr>
              <a:t>;</a:t>
            </a:r>
          </a:p>
          <a:p>
            <a:pPr marL="685809" marR="0" lvl="1" indent="-263773" algn="just" defTabSz="914400" rtl="0" eaLnBrk="1" fontAlgn="auto" latinLnBrk="0" hangingPunct="1">
              <a:lnSpc>
                <a:spcPct val="100000"/>
              </a:lnSpc>
              <a:spcBef>
                <a:spcPts val="0"/>
              </a:spcBef>
              <a:spcAft>
                <a:spcPts val="554"/>
              </a:spcAft>
              <a:buClrTx/>
              <a:buSzTx/>
              <a:buFont typeface="+mj-lt"/>
              <a:buAutoNum type="alphaLcPeriod"/>
              <a:tabLst/>
              <a:defRPr/>
            </a:pPr>
            <a:r>
              <a:rPr lang="en-SG" sz="900" dirty="0">
                <a:solidFill>
                  <a:schemeClr val="tx1"/>
                </a:solidFill>
                <a:latin typeface=""/>
                <a:cs typeface="Arial" pitchFamily="34" charset="0"/>
              </a:rPr>
              <a:t>are free from grammatical errors, factual, and suitable for public consumption, and must comply with the provisions of Singapore laws and regulations, abide by the social standards of morality and good orders, and must not contain any element that is deemed indecent, defamatory, immoral, blasphemous, </a:t>
            </a:r>
            <a:r>
              <a:rPr lang="en-SG" sz="900" dirty="0" err="1">
                <a:solidFill>
                  <a:schemeClr val="tx1"/>
                </a:solidFill>
                <a:latin typeface=""/>
                <a:cs typeface="Arial" pitchFamily="34" charset="0"/>
              </a:rPr>
              <a:t>libelous</a:t>
            </a:r>
            <a:r>
              <a:rPr lang="en-SG" sz="900" dirty="0">
                <a:solidFill>
                  <a:schemeClr val="tx1"/>
                </a:solidFill>
                <a:latin typeface=""/>
                <a:cs typeface="Arial" pitchFamily="34" charset="0"/>
              </a:rPr>
              <a:t>, offensive, pornographic, politically insensitive, racially insensitive, or otherwise unlawful or depict any inappropriate activity.</a:t>
            </a:r>
          </a:p>
          <a:p>
            <a:pPr lvl="1" algn="just">
              <a:spcAft>
                <a:spcPts val="554"/>
              </a:spcAft>
            </a:pPr>
            <a:r>
              <a:rPr lang="en-SG" sz="900" dirty="0">
                <a:latin typeface=""/>
                <a:cs typeface="Arial" pitchFamily="34" charset="0"/>
              </a:rPr>
              <a:t>Hence, the “Teacher’s Cover Sheet”  (Page 1) should be signed off by a school leader, such as a principal, HOD, or SH equivalent, who would be responsible for ensuring submission(s) is/are appropriate as submission(s) is/</a:t>
            </a:r>
            <a:r>
              <a:rPr lang="en-US" sz="900" dirty="0">
                <a:latin typeface=""/>
                <a:cs typeface="Arial" panose="020B0604020202020204" pitchFamily="34" charset="0"/>
              </a:rPr>
              <a:t>are representing your school, and exhibited in the </a:t>
            </a:r>
            <a:r>
              <a:rPr lang="en-US" sz="900" b="1" dirty="0">
                <a:latin typeface=""/>
                <a:cs typeface="Arial" panose="020B0604020202020204" pitchFamily="34" charset="0"/>
              </a:rPr>
              <a:t>Our Heart for Singapore Learning Gallery </a:t>
            </a:r>
            <a:r>
              <a:rPr lang="en-US" sz="900" b="0" dirty="0">
                <a:latin typeface=""/>
                <a:cs typeface="Arial" panose="020B0604020202020204" pitchFamily="34" charset="0"/>
              </a:rPr>
              <a:t>including spaces which are</a:t>
            </a:r>
            <a:r>
              <a:rPr lang="en-US" sz="900" b="1" dirty="0">
                <a:latin typeface=""/>
                <a:cs typeface="Arial" panose="020B0604020202020204" pitchFamily="34" charset="0"/>
              </a:rPr>
              <a:t> </a:t>
            </a:r>
            <a:r>
              <a:rPr lang="en-US" sz="900" dirty="0">
                <a:latin typeface=""/>
                <a:cs typeface="Arial" panose="020B0604020202020204" pitchFamily="34" charset="0"/>
              </a:rPr>
              <a:t>readily accessible to the public, such as tourist attractions.</a:t>
            </a:r>
            <a:endParaRPr lang="en-SG" sz="900" dirty="0">
              <a:latin typeface=""/>
              <a:cs typeface="Arial" pitchFamily="34" charset="0"/>
            </a:endParaRPr>
          </a:p>
          <a:p>
            <a:pPr algn="just">
              <a:spcAft>
                <a:spcPts val="554"/>
              </a:spcAft>
            </a:pPr>
            <a:r>
              <a:rPr lang="en-SG" sz="900" b="1" dirty="0">
                <a:solidFill>
                  <a:srgbClr val="C00000"/>
                </a:solidFill>
                <a:latin typeface=""/>
                <a:cs typeface="Arial" pitchFamily="34" charset="0"/>
              </a:rPr>
              <a:t>WINNERS, SHOWCASE, AND PRIZES</a:t>
            </a:r>
          </a:p>
          <a:p>
            <a:pPr marL="263773" marR="0" lvl="0" indent="-263773" algn="just" defTabSz="914400" rtl="0" eaLnBrk="1" fontAlgn="auto" latinLnBrk="0" hangingPunct="1">
              <a:lnSpc>
                <a:spcPct val="100000"/>
              </a:lnSpc>
              <a:spcBef>
                <a:spcPts val="0"/>
              </a:spcBef>
              <a:spcAft>
                <a:spcPts val="554"/>
              </a:spcAft>
              <a:buClrTx/>
              <a:buSzTx/>
              <a:buFont typeface="+mj-lt"/>
              <a:buAutoNum type="romanLcPeriod" startAt="5"/>
              <a:tabLst/>
              <a:defRPr/>
            </a:pPr>
            <a:r>
              <a:rPr lang="en-SG" sz="900" dirty="0">
                <a:latin typeface=""/>
                <a:cs typeface="Arial" pitchFamily="34" charset="0"/>
              </a:rPr>
              <a:t>All winners may be interviewed and they hereby consent to the public disclosure of their names, photographs, audio/visual recording of them, and the results of the Competition. The winners further consent to disclose such photographs, interviews, and audio/visual recordings of them to any third-party media entities for publicity purposes.</a:t>
            </a:r>
          </a:p>
          <a:p>
            <a:pPr marL="263773" indent="-263773" algn="just">
              <a:spcAft>
                <a:spcPts val="554"/>
              </a:spcAft>
              <a:buFont typeface="+mj-lt"/>
              <a:buAutoNum type="romanLcPeriod" startAt="5"/>
            </a:pPr>
            <a:r>
              <a:rPr lang="en-SG" sz="900" b="0" dirty="0">
                <a:latin typeface=""/>
                <a:cs typeface="Arial" panose="020B0604020202020204" pitchFamily="34" charset="0"/>
              </a:rPr>
              <a:t>Entries will be judged based on the following criteria:</a:t>
            </a:r>
          </a:p>
          <a:p>
            <a:pPr lvl="1"/>
            <a:r>
              <a:rPr lang="en-SG" sz="900" b="0" u="sng" dirty="0">
                <a:latin typeface=""/>
                <a:cs typeface="Arial" panose="020B0604020202020204" pitchFamily="34" charset="0"/>
              </a:rPr>
              <a:t>Artwork (50%)</a:t>
            </a:r>
          </a:p>
          <a:p>
            <a:pPr marL="628650" lvl="1" indent="-171450">
              <a:buFont typeface="Arial" panose="020B0604020202020204" pitchFamily="34" charset="0"/>
              <a:buChar char="•"/>
            </a:pPr>
            <a:r>
              <a:rPr lang="en-SG" sz="900" dirty="0">
                <a:latin typeface=""/>
                <a:cs typeface="Arial" panose="020B0604020202020204" pitchFamily="34" charset="0"/>
              </a:rPr>
              <a:t>Aesthetic Quality (20%) </a:t>
            </a:r>
          </a:p>
          <a:p>
            <a:pPr marL="628650" lvl="1" indent="-171450">
              <a:buFont typeface="Arial" panose="020B0604020202020204" pitchFamily="34" charset="0"/>
              <a:buChar char="•"/>
            </a:pPr>
            <a:r>
              <a:rPr lang="en-SG" sz="900" dirty="0">
                <a:latin typeface=""/>
                <a:cs typeface="Arial" panose="020B0604020202020204" pitchFamily="34" charset="0"/>
              </a:rPr>
              <a:t>Artwork’s Vibrancy (15%)</a:t>
            </a:r>
          </a:p>
          <a:p>
            <a:pPr marL="628650" lvl="1" indent="-171450">
              <a:buFont typeface="Arial" panose="020B0604020202020204" pitchFamily="34" charset="0"/>
              <a:buChar char="•"/>
            </a:pPr>
            <a:r>
              <a:rPr lang="en-SG" sz="900" dirty="0">
                <a:latin typeface=""/>
                <a:cs typeface="Arial" panose="020B0604020202020204" pitchFamily="34" charset="0"/>
              </a:rPr>
              <a:t>Artwork Creativity in Showcasing elements of Singapore (15%)</a:t>
            </a:r>
          </a:p>
          <a:p>
            <a:pPr marL="628650" lvl="1" indent="-171450">
              <a:buFont typeface="Arial" panose="020B0604020202020204" pitchFamily="34" charset="0"/>
              <a:buChar char="•"/>
            </a:pPr>
            <a:endParaRPr lang="en-SG" sz="900" dirty="0">
              <a:latin typeface=""/>
              <a:cs typeface="Arial" panose="020B0604020202020204" pitchFamily="34" charset="0"/>
            </a:endParaRPr>
          </a:p>
          <a:p>
            <a:pPr lvl="1"/>
            <a:r>
              <a:rPr lang="en-SG" sz="900" b="0" u="sng" dirty="0">
                <a:latin typeface=""/>
                <a:cs typeface="Arial" panose="020B0604020202020204" pitchFamily="34" charset="0"/>
              </a:rPr>
              <a:t>Artist Statement (50%)</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900" dirty="0">
                <a:latin typeface=""/>
                <a:cs typeface="Arial" panose="020B0604020202020204" pitchFamily="34" charset="0"/>
              </a:rPr>
              <a:t>Quality: Storytelling (40%)</a:t>
            </a:r>
          </a:p>
          <a:p>
            <a:pPr marL="628650" lvl="1" indent="-171450">
              <a:buFont typeface="Arial" panose="020B0604020202020204" pitchFamily="34" charset="0"/>
              <a:buChar char="•"/>
            </a:pPr>
            <a:r>
              <a:rPr lang="en-SG" sz="900" dirty="0">
                <a:latin typeface=""/>
                <a:cs typeface="Arial" panose="020B0604020202020204" pitchFamily="34" charset="0"/>
              </a:rPr>
              <a:t>Clarity: Language &amp; interpretation of theme (10%)</a:t>
            </a:r>
          </a:p>
        </p:txBody>
      </p:sp>
      <p:sp>
        <p:nvSpPr>
          <p:cNvPr id="22" name="Rectangle 21">
            <a:extLst>
              <a:ext uri="{FF2B5EF4-FFF2-40B4-BE49-F238E27FC236}">
                <a16:creationId xmlns:a16="http://schemas.microsoft.com/office/drawing/2014/main" id="{91C1CE3A-958D-AD4F-B91B-A98792516376}"/>
              </a:ext>
            </a:extLst>
          </p:cNvPr>
          <p:cNvSpPr/>
          <p:nvPr userDrawn="1"/>
        </p:nvSpPr>
        <p:spPr>
          <a:xfrm>
            <a:off x="5700520" y="9615592"/>
            <a:ext cx="814647" cy="234360"/>
          </a:xfrm>
          <a:prstGeom prst="rect">
            <a:avLst/>
          </a:prstGeom>
        </p:spPr>
        <p:txBody>
          <a:bodyPr wrap="none">
            <a:spAutoFit/>
          </a:bodyPr>
          <a:lstStyle/>
          <a:p>
            <a:pPr lvl="0" algn="ctr">
              <a:spcBef>
                <a:spcPct val="0"/>
              </a:spcBef>
              <a:defRPr/>
            </a:pPr>
            <a:r>
              <a:rPr lang="en-SG" sz="900" b="0" i="1" dirty="0">
                <a:solidFill>
                  <a:schemeClr val="bg1">
                    <a:lumMod val="50000"/>
                  </a:schemeClr>
                </a:solidFill>
                <a:latin typeface="Open Sans ExtraBold" pitchFamily="34" charset="0"/>
                <a:ea typeface="Open Sans ExtraBold" pitchFamily="34" charset="0"/>
                <a:cs typeface="Open Sans ExtraBold" pitchFamily="34" charset="0"/>
              </a:rPr>
              <a:t>Page 2 of 3</a:t>
            </a:r>
          </a:p>
        </p:txBody>
      </p:sp>
      <p:sp>
        <p:nvSpPr>
          <p:cNvPr id="2" name="Title 1">
            <a:extLst>
              <a:ext uri="{FF2B5EF4-FFF2-40B4-BE49-F238E27FC236}">
                <a16:creationId xmlns:a16="http://schemas.microsoft.com/office/drawing/2014/main" id="{173A0AE9-83CC-58C5-BD10-507C6A41ED6C}"/>
              </a:ext>
            </a:extLst>
          </p:cNvPr>
          <p:cNvSpPr txBox="1">
            <a:spLocks/>
          </p:cNvSpPr>
          <p:nvPr userDrawn="1"/>
        </p:nvSpPr>
        <p:spPr>
          <a:xfrm>
            <a:off x="0" y="30326"/>
            <a:ext cx="6858000" cy="340294"/>
          </a:xfrm>
          <a:prstGeom prst="rect">
            <a:avLst/>
          </a:prstGeom>
        </p:spPr>
        <p:txBody>
          <a:bodyPr vert="horz" lIns="84406" tIns="42203" rIns="84406" bIns="42203" rtlCol="0" anchor="ctr">
            <a:normAutofit/>
          </a:bodyPr>
          <a:lstStyle/>
          <a:p>
            <a:pPr marL="0" marR="0" lvl="0" indent="0" algn="ctr" defTabSz="844073" rtl="0" eaLnBrk="1" fontAlgn="auto" latinLnBrk="0" hangingPunct="1">
              <a:lnSpc>
                <a:spcPct val="100000"/>
              </a:lnSpc>
              <a:spcBef>
                <a:spcPct val="0"/>
              </a:spcBef>
              <a:spcAft>
                <a:spcPts val="0"/>
              </a:spcAft>
              <a:buClrTx/>
              <a:buSzTx/>
              <a:buFontTx/>
              <a:buNone/>
              <a:tabLst/>
              <a:defRPr/>
            </a:pPr>
            <a:r>
              <a:rPr lang="en-SG" sz="900" b="1" i="1" dirty="0">
                <a:solidFill>
                  <a:schemeClr val="bg1">
                    <a:lumMod val="50000"/>
                  </a:schemeClr>
                </a:solidFill>
                <a:latin typeface=""/>
                <a:cs typeface="Arial" pitchFamily="34" charset="0"/>
              </a:rPr>
              <a:t>The Our Heart For SG Learning Gallery Celebrates Singapore’s 60th: Call For </a:t>
            </a:r>
            <a:r>
              <a:rPr lang="en-SG" sz="900" b="1" i="1" u="sng" dirty="0">
                <a:solidFill>
                  <a:schemeClr val="bg1">
                    <a:lumMod val="50000"/>
                  </a:schemeClr>
                </a:solidFill>
                <a:latin typeface=""/>
                <a:cs typeface="Arial" pitchFamily="34" charset="0"/>
              </a:rPr>
              <a:t>Artwork</a:t>
            </a:r>
            <a:r>
              <a:rPr lang="en-SG" sz="900" b="1" i="1" dirty="0">
                <a:solidFill>
                  <a:schemeClr val="bg1">
                    <a:lumMod val="50000"/>
                  </a:schemeClr>
                </a:solidFill>
                <a:latin typeface=""/>
                <a:cs typeface="Arial" pitchFamily="34" charset="0"/>
              </a:rPr>
              <a:t> Submissions (2025)</a:t>
            </a:r>
            <a:endParaRPr kumimoji="0" lang="en-SG" sz="800" b="1" i="1" u="none" strike="noStrike" kern="1200" cap="none" spc="0" normalizeH="0" baseline="0" noProof="0" dirty="0">
              <a:ln>
                <a:noFill/>
              </a:ln>
              <a:solidFill>
                <a:schemeClr val="bg1">
                  <a:lumMod val="50000"/>
                </a:schemeClr>
              </a:solidFill>
              <a:effectLst/>
              <a:uLnTx/>
              <a:uFillTx/>
              <a:latin typeface=""/>
              <a:ea typeface="Open Sans ExtraBold" pitchFamily="34" charset="0"/>
              <a:cs typeface="Open Sans ExtraBold" pitchFamily="34" charset="0"/>
            </a:endParaRPr>
          </a:p>
        </p:txBody>
      </p:sp>
    </p:spTree>
    <p:extLst>
      <p:ext uri="{BB962C8B-B14F-4D97-AF65-F5344CB8AC3E}">
        <p14:creationId xmlns:p14="http://schemas.microsoft.com/office/powerpoint/2010/main" val="7950568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9A2CEAB-7D7E-7E40-9863-D62CEF186497}"/>
              </a:ext>
            </a:extLst>
          </p:cNvPr>
          <p:cNvSpPr txBox="1">
            <a:spLocks/>
          </p:cNvSpPr>
          <p:nvPr userDrawn="1"/>
        </p:nvSpPr>
        <p:spPr>
          <a:xfrm>
            <a:off x="319721" y="-298400"/>
            <a:ext cx="6172200" cy="1651000"/>
          </a:xfrm>
          <a:prstGeom prst="rect">
            <a:avLst/>
          </a:prstGeom>
        </p:spPr>
        <p:txBody>
          <a:bodyPr vert="horz" lIns="84406" tIns="42203" rIns="84406" bIns="42203" rtlCol="0" anchor="ctr">
            <a:normAutofit/>
          </a:bodyPr>
          <a:lstStyle/>
          <a:p>
            <a:pPr marL="0" marR="0" lvl="0" indent="0" algn="l" defTabSz="844073" rtl="0" eaLnBrk="1" fontAlgn="auto" latinLnBrk="0" hangingPunct="1">
              <a:lnSpc>
                <a:spcPct val="100000"/>
              </a:lnSpc>
              <a:spcBef>
                <a:spcPct val="0"/>
              </a:spcBef>
              <a:spcAft>
                <a:spcPts val="0"/>
              </a:spcAft>
              <a:buClrTx/>
              <a:buSzTx/>
              <a:buFontTx/>
              <a:buNone/>
              <a:tabLst/>
              <a:defRPr/>
            </a:pPr>
            <a:r>
              <a:rPr lang="en-SG" sz="2954" b="1" dirty="0">
                <a:latin typeface="Open Sans ExtraBold" pitchFamily="34" charset="0"/>
                <a:ea typeface="Open Sans ExtraBold" pitchFamily="34" charset="0"/>
                <a:cs typeface="Open Sans ExtraBold" pitchFamily="34" charset="0"/>
              </a:rPr>
              <a:t>TERMS AND CONDITIONS</a:t>
            </a:r>
            <a:endParaRPr kumimoji="0" lang="en-SG" sz="2954" b="1" i="0" u="none" strike="noStrike" kern="1200" cap="none" spc="0" normalizeH="0" baseline="0" noProof="0" dirty="0">
              <a:ln>
                <a:noFill/>
              </a:ln>
              <a:solidFill>
                <a:schemeClr val="tx1"/>
              </a:solidFill>
              <a:effectLst/>
              <a:uLnTx/>
              <a:uFillTx/>
              <a:latin typeface="Open Sans ExtraBold" pitchFamily="34" charset="0"/>
              <a:ea typeface="Open Sans ExtraBold" pitchFamily="34" charset="0"/>
              <a:cs typeface="Open Sans ExtraBold" pitchFamily="34" charset="0"/>
            </a:endParaRPr>
          </a:p>
        </p:txBody>
      </p:sp>
      <p:cxnSp>
        <p:nvCxnSpPr>
          <p:cNvPr id="8" name="Straight Connector 7">
            <a:extLst>
              <a:ext uri="{FF2B5EF4-FFF2-40B4-BE49-F238E27FC236}">
                <a16:creationId xmlns:a16="http://schemas.microsoft.com/office/drawing/2014/main" id="{9577D9F6-C27C-E44C-87FA-1D8E803DF2BA}"/>
              </a:ext>
            </a:extLst>
          </p:cNvPr>
          <p:cNvCxnSpPr>
            <a:cxnSpLocks/>
          </p:cNvCxnSpPr>
          <p:nvPr userDrawn="1"/>
        </p:nvCxnSpPr>
        <p:spPr>
          <a:xfrm>
            <a:off x="394420" y="776536"/>
            <a:ext cx="4402732" cy="0"/>
          </a:xfrm>
          <a:prstGeom prst="line">
            <a:avLst/>
          </a:prstGeom>
          <a:ln w="57150">
            <a:solidFill>
              <a:srgbClr val="C8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F03DFC0-AAAE-B14C-A855-B657DE4C9A33}"/>
              </a:ext>
            </a:extLst>
          </p:cNvPr>
          <p:cNvSpPr txBox="1"/>
          <p:nvPr userDrawn="1"/>
        </p:nvSpPr>
        <p:spPr>
          <a:xfrm>
            <a:off x="332656" y="848544"/>
            <a:ext cx="6202932" cy="6093976"/>
          </a:xfrm>
          <a:prstGeom prst="rect">
            <a:avLst/>
          </a:prstGeom>
          <a:noFill/>
        </p:spPr>
        <p:txBody>
          <a:bodyPr wrap="square" rtlCol="0">
            <a:spAutoFit/>
          </a:bodyPr>
          <a:lstStyle/>
          <a:p>
            <a:pPr marL="457200" lvl="1" indent="0">
              <a:buFont typeface="Arial" panose="020B0604020202020204" pitchFamily="34" charset="0"/>
              <a:buNone/>
            </a:pPr>
            <a:endParaRPr lang="en-SG" sz="900" dirty="0">
              <a:latin typeface=""/>
              <a:cs typeface="Arial" panose="020B0604020202020204" pitchFamily="34" charset="0"/>
            </a:endParaRPr>
          </a:p>
          <a:p>
            <a:pPr marL="263773" indent="-263773" algn="just">
              <a:spcAft>
                <a:spcPts val="554"/>
              </a:spcAft>
              <a:buFont typeface="+mj-lt"/>
              <a:buAutoNum type="romanLcPeriod" startAt="5"/>
            </a:pPr>
            <a:r>
              <a:rPr lang="en-SG" sz="900" dirty="0">
                <a:latin typeface=""/>
                <a:cs typeface="Arial" panose="020B0604020202020204" pitchFamily="34" charset="0"/>
              </a:rPr>
              <a:t>All decisions by the judging panel and the Organiser are final and binding on all Participants. The Organiser will not entertain any queries, appeals, or challenges, nor enter into any correspondence, regarding such decisions</a:t>
            </a:r>
          </a:p>
          <a:p>
            <a:pPr marL="263773" indent="-263773" algn="just">
              <a:spcAft>
                <a:spcPts val="554"/>
              </a:spcAft>
              <a:buFont typeface="+mj-lt"/>
              <a:buAutoNum type="romanLcPeriod" startAt="5"/>
            </a:pPr>
            <a:r>
              <a:rPr lang="en-SG" sz="900" dirty="0">
                <a:latin typeface=""/>
                <a:cs typeface="Arial" panose="020B0604020202020204" pitchFamily="34" charset="0"/>
              </a:rPr>
              <a:t>All prizes are non-transferable, non-exchangeable for cash, and are subject to availability. The Organiser reserves the right to change, add, or substitute the prizes. The Organiser is not obliged to replace any defective, damaged, or lost prizes.</a:t>
            </a:r>
            <a:endParaRPr lang="en-SG" sz="900" b="1" dirty="0">
              <a:latin typeface=""/>
              <a:cs typeface="Arial" pitchFamily="34" charset="0"/>
            </a:endParaRPr>
          </a:p>
          <a:p>
            <a:pPr algn="just">
              <a:spcAft>
                <a:spcPts val="554"/>
              </a:spcAft>
            </a:pPr>
            <a:r>
              <a:rPr lang="en-SG" sz="900" b="1" dirty="0">
                <a:solidFill>
                  <a:srgbClr val="C00000"/>
                </a:solidFill>
                <a:latin typeface=""/>
                <a:cs typeface="Arial" pitchFamily="34" charset="0"/>
              </a:rPr>
              <a:t>COPYRIGHT</a:t>
            </a:r>
          </a:p>
          <a:p>
            <a:pPr marL="263773" indent="-263773" algn="just">
              <a:spcAft>
                <a:spcPts val="554"/>
              </a:spcAft>
              <a:buFont typeface="+mj-lt"/>
              <a:buAutoNum type="romanLcPeriod" startAt="10"/>
            </a:pPr>
            <a:r>
              <a:rPr lang="en-SG" sz="900" dirty="0">
                <a:latin typeface=""/>
                <a:cs typeface="Arial" pitchFamily="34" charset="0"/>
              </a:rPr>
              <a:t>The Participant hereby grants the Organiser an exclusive, royalty-free, irrevocable, perpetual, world-wide, and transferable license to use, reproduce, copy, transmit, display, publish, print, post, edit, adapt, modify, create derivative works of and/or otherwise distribute the Competition Entries submitted for the Competition (including the names of the Participants) for the purpose of promoting the Competition and other promotional, publicity and marketing purposes, in any media format and through all media channels such as but not limited to newspapers, magazines, publications, radio, television, public screenings and any other electronic media including, but not limited to, web pages, social media sites and blogs, publications and/or any other form of advertising materials or promotional communications, without any payment of compensation to the Participants.</a:t>
            </a:r>
          </a:p>
          <a:p>
            <a:pPr marL="263773" indent="-263773" algn="just">
              <a:spcAft>
                <a:spcPts val="554"/>
              </a:spcAft>
              <a:buFont typeface="+mj-lt"/>
              <a:buAutoNum type="romanLcPeriod" startAt="10"/>
            </a:pPr>
            <a:r>
              <a:rPr lang="en-SG" sz="900" dirty="0">
                <a:latin typeface=""/>
                <a:cs typeface="Arial" pitchFamily="34" charset="0"/>
              </a:rPr>
              <a:t>The Participants acknowledge and agree that the winning entry (in whole or in part) may be adapted, edited, altered, revised, or otherwise modified for use by the Organiser.</a:t>
            </a:r>
          </a:p>
          <a:p>
            <a:pPr marL="263773" marR="0" lvl="0" indent="-263773" algn="just" defTabSz="914400" rtl="0" eaLnBrk="1" fontAlgn="auto" latinLnBrk="0" hangingPunct="1">
              <a:lnSpc>
                <a:spcPct val="100000"/>
              </a:lnSpc>
              <a:spcBef>
                <a:spcPts val="0"/>
              </a:spcBef>
              <a:spcAft>
                <a:spcPts val="554"/>
              </a:spcAft>
              <a:buClrTx/>
              <a:buSzTx/>
              <a:buFont typeface="+mj-lt"/>
              <a:buAutoNum type="romanLcPeriod" startAt="10"/>
              <a:tabLst/>
              <a:defRPr/>
            </a:pPr>
            <a:r>
              <a:rPr lang="en-SG" sz="900" dirty="0">
                <a:latin typeface=""/>
                <a:cs typeface="Arial" pitchFamily="34" charset="0"/>
              </a:rPr>
              <a:t>The Participant agrees that their Competition Entries will be treated as having been submitted on a non-confidential basis, and allows the Organizer to share his/her personal data, to collect and use the data, and to disclose the data to the Organiser’s authorized service providers, and competition sponsors for the resulting publication.</a:t>
            </a:r>
          </a:p>
          <a:p>
            <a:pPr marL="263773" indent="-263773" algn="just">
              <a:spcAft>
                <a:spcPts val="554"/>
              </a:spcAft>
              <a:buFont typeface="+mj-lt"/>
              <a:buAutoNum type="romanLcPeriod" startAt="9"/>
            </a:pPr>
            <a:r>
              <a:rPr lang="en-SG" sz="900" dirty="0">
                <a:latin typeface=""/>
                <a:cs typeface="Arial" pitchFamily="34" charset="0"/>
              </a:rPr>
              <a:t>The Organiser reserves the right to:</a:t>
            </a:r>
          </a:p>
          <a:p>
            <a:pPr marL="685809" marR="0" lvl="1" indent="-263773" algn="just" defTabSz="914400" rtl="0" eaLnBrk="1" fontAlgn="auto" latinLnBrk="0" hangingPunct="1">
              <a:lnSpc>
                <a:spcPct val="100000"/>
              </a:lnSpc>
              <a:spcBef>
                <a:spcPts val="0"/>
              </a:spcBef>
              <a:spcAft>
                <a:spcPts val="554"/>
              </a:spcAft>
              <a:buClrTx/>
              <a:buSzTx/>
              <a:buFont typeface="+mj-lt"/>
              <a:buAutoNum type="alphaLcPeriod"/>
              <a:tabLst/>
              <a:defRPr/>
            </a:pPr>
            <a:r>
              <a:rPr lang="en-SG" sz="900" dirty="0">
                <a:latin typeface=""/>
                <a:cs typeface="Arial" pitchFamily="34" charset="0"/>
              </a:rPr>
              <a:t>to reject any entry that is deemed to be inappropriate;</a:t>
            </a:r>
          </a:p>
          <a:p>
            <a:pPr marL="685809" lvl="1" indent="-263773" algn="just">
              <a:spcAft>
                <a:spcPts val="554"/>
              </a:spcAft>
              <a:buFont typeface="+mj-lt"/>
              <a:buAutoNum type="alphaLcPeriod"/>
            </a:pPr>
            <a:r>
              <a:rPr lang="en-SG" sz="900" dirty="0">
                <a:latin typeface=""/>
                <a:cs typeface="Arial" pitchFamily="34" charset="0"/>
              </a:rPr>
              <a:t>to modify, cancel, or suspend the Competition without having to give notice, or assign any reason whatsoever;</a:t>
            </a:r>
          </a:p>
          <a:p>
            <a:pPr marL="685809" lvl="1" indent="-263773" algn="just">
              <a:spcAft>
                <a:spcPts val="554"/>
              </a:spcAft>
              <a:buFont typeface="+mj-lt"/>
              <a:buAutoNum type="alphaLcPeriod"/>
            </a:pPr>
            <a:r>
              <a:rPr lang="en-SG" sz="900" dirty="0">
                <a:latin typeface=""/>
                <a:cs typeface="Arial" pitchFamily="34" charset="0"/>
              </a:rPr>
              <a:t>to exclude or disqualify any Participant and/or Entry from the Competition which does not meet any or all of the submission requirements; </a:t>
            </a:r>
          </a:p>
          <a:p>
            <a:pPr marL="685809" lvl="1" indent="-263773" algn="just">
              <a:spcAft>
                <a:spcPts val="554"/>
              </a:spcAft>
              <a:buFont typeface="+mj-lt"/>
              <a:buAutoNum type="alphaLcPeriod"/>
            </a:pPr>
            <a:r>
              <a:rPr lang="en-SG" sz="900" dirty="0">
                <a:latin typeface=""/>
                <a:cs typeface="Arial" pitchFamily="34" charset="0"/>
              </a:rPr>
              <a:t>to withhold or withdraw any prizes from any Participant who has breached any of these Terms and Conditions; </a:t>
            </a:r>
          </a:p>
          <a:p>
            <a:pPr marL="685809" lvl="1" indent="-263773" algn="just">
              <a:spcAft>
                <a:spcPts val="554"/>
              </a:spcAft>
              <a:buFont typeface="+mj-lt"/>
              <a:buAutoNum type="alphaLcPeriod"/>
            </a:pPr>
            <a:r>
              <a:rPr lang="en-SG" sz="900" dirty="0">
                <a:latin typeface=""/>
                <a:cs typeface="Arial" pitchFamily="34" charset="0"/>
              </a:rPr>
              <a:t>of final interpretation of the stated terms and conditions and reserves the right to disqualify any violators; and</a:t>
            </a:r>
          </a:p>
          <a:p>
            <a:pPr marL="685809" lvl="1" indent="-263773" algn="just">
              <a:spcAft>
                <a:spcPts val="554"/>
              </a:spcAft>
              <a:buFont typeface="+mj-lt"/>
              <a:buAutoNum type="alphaLcPeriod"/>
            </a:pPr>
            <a:r>
              <a:rPr lang="en-SG" sz="900" dirty="0">
                <a:latin typeface=""/>
                <a:cs typeface="Arial" pitchFamily="34" charset="0"/>
              </a:rPr>
              <a:t>to amend these Terms and Conditions at any time during the Competition without prior notice. </a:t>
            </a:r>
          </a:p>
          <a:p>
            <a:pPr lvl="1" algn="just">
              <a:spcAft>
                <a:spcPts val="554"/>
              </a:spcAft>
            </a:pPr>
            <a:endParaRPr lang="en-US" sz="900" b="1" dirty="0">
              <a:solidFill>
                <a:srgbClr val="FF0000"/>
              </a:solidFill>
              <a:latin typeface=""/>
              <a:cs typeface="Arial" panose="020B0604020202020204" pitchFamily="34" charset="0"/>
            </a:endParaRPr>
          </a:p>
          <a:p>
            <a:pPr marL="685809" lvl="1" indent="-263773" algn="just">
              <a:spcAft>
                <a:spcPts val="554"/>
              </a:spcAft>
              <a:buFont typeface="+mj-lt"/>
              <a:buAutoNum type="alphaLcPeriod"/>
            </a:pPr>
            <a:endParaRPr lang="en-SG" sz="900" dirty="0">
              <a:latin typeface=""/>
              <a:cs typeface="Arial" pitchFamily="34" charset="0"/>
            </a:endParaRPr>
          </a:p>
          <a:p>
            <a:pPr algn="just">
              <a:spcAft>
                <a:spcPts val="554"/>
              </a:spcAft>
            </a:pPr>
            <a:endParaRPr lang="en-SG" sz="900" dirty="0">
              <a:latin typeface=""/>
              <a:cs typeface="Arial" pitchFamily="34" charset="0"/>
            </a:endParaRPr>
          </a:p>
        </p:txBody>
      </p:sp>
      <p:sp>
        <p:nvSpPr>
          <p:cNvPr id="11" name="Rectangle 10">
            <a:extLst>
              <a:ext uri="{FF2B5EF4-FFF2-40B4-BE49-F238E27FC236}">
                <a16:creationId xmlns:a16="http://schemas.microsoft.com/office/drawing/2014/main" id="{FDEACFDB-45DF-554F-A01E-C75A6E06A29A}"/>
              </a:ext>
            </a:extLst>
          </p:cNvPr>
          <p:cNvSpPr/>
          <p:nvPr userDrawn="1"/>
        </p:nvSpPr>
        <p:spPr>
          <a:xfrm>
            <a:off x="5742999" y="9615592"/>
            <a:ext cx="729688" cy="234360"/>
          </a:xfrm>
          <a:prstGeom prst="rect">
            <a:avLst/>
          </a:prstGeom>
        </p:spPr>
        <p:txBody>
          <a:bodyPr wrap="none">
            <a:spAutoFit/>
          </a:bodyPr>
          <a:lstStyle/>
          <a:p>
            <a:pPr lvl="0" algn="ctr">
              <a:spcBef>
                <a:spcPct val="0"/>
              </a:spcBef>
              <a:defRPr/>
            </a:pPr>
            <a:r>
              <a:rPr lang="en-SG" sz="923" b="1" i="1" dirty="0">
                <a:solidFill>
                  <a:schemeClr val="bg1">
                    <a:lumMod val="50000"/>
                  </a:schemeClr>
                </a:solidFill>
                <a:latin typeface="Open Sans ExtraBold" pitchFamily="34" charset="0"/>
                <a:ea typeface="Open Sans ExtraBold" pitchFamily="34" charset="0"/>
                <a:cs typeface="Open Sans ExtraBold" pitchFamily="34" charset="0"/>
              </a:rPr>
              <a:t>Page 3 of 3</a:t>
            </a:r>
          </a:p>
        </p:txBody>
      </p:sp>
      <p:sp>
        <p:nvSpPr>
          <p:cNvPr id="3" name="Title 1">
            <a:extLst>
              <a:ext uri="{FF2B5EF4-FFF2-40B4-BE49-F238E27FC236}">
                <a16:creationId xmlns:a16="http://schemas.microsoft.com/office/drawing/2014/main" id="{591CC777-FA96-1088-485B-B6673D37008A}"/>
              </a:ext>
            </a:extLst>
          </p:cNvPr>
          <p:cNvSpPr txBox="1">
            <a:spLocks/>
          </p:cNvSpPr>
          <p:nvPr userDrawn="1"/>
        </p:nvSpPr>
        <p:spPr>
          <a:xfrm>
            <a:off x="0" y="30326"/>
            <a:ext cx="6858000" cy="340294"/>
          </a:xfrm>
          <a:prstGeom prst="rect">
            <a:avLst/>
          </a:prstGeom>
        </p:spPr>
        <p:txBody>
          <a:bodyPr vert="horz" lIns="84406" tIns="42203" rIns="84406" bIns="42203" rtlCol="0" anchor="ctr">
            <a:normAutofit/>
          </a:bodyPr>
          <a:lstStyle/>
          <a:p>
            <a:pPr marL="0" marR="0" lvl="0" indent="0" algn="ctr" defTabSz="844073" rtl="0" eaLnBrk="1" fontAlgn="auto" latinLnBrk="0" hangingPunct="1">
              <a:lnSpc>
                <a:spcPct val="100000"/>
              </a:lnSpc>
              <a:spcBef>
                <a:spcPct val="0"/>
              </a:spcBef>
              <a:spcAft>
                <a:spcPts val="0"/>
              </a:spcAft>
              <a:buClrTx/>
              <a:buSzTx/>
              <a:buFontTx/>
              <a:buNone/>
              <a:tabLst/>
              <a:defRPr/>
            </a:pPr>
            <a:r>
              <a:rPr lang="en-SG" sz="900" b="1" i="1" dirty="0">
                <a:solidFill>
                  <a:schemeClr val="bg1">
                    <a:lumMod val="50000"/>
                  </a:schemeClr>
                </a:solidFill>
                <a:latin typeface=""/>
                <a:cs typeface="Arial" pitchFamily="34" charset="0"/>
              </a:rPr>
              <a:t>The Our Heart For SG Learning Gallery Celebrates Singapore’s 58th: Call For </a:t>
            </a:r>
            <a:r>
              <a:rPr lang="en-SG" sz="900" b="1" i="1" u="sng" dirty="0">
                <a:solidFill>
                  <a:schemeClr val="bg1">
                    <a:lumMod val="50000"/>
                  </a:schemeClr>
                </a:solidFill>
                <a:latin typeface=""/>
                <a:cs typeface="Arial" pitchFamily="34" charset="0"/>
              </a:rPr>
              <a:t>Artwork</a:t>
            </a:r>
            <a:r>
              <a:rPr lang="en-SG" sz="900" b="1" i="1" dirty="0">
                <a:solidFill>
                  <a:schemeClr val="bg1">
                    <a:lumMod val="50000"/>
                  </a:schemeClr>
                </a:solidFill>
                <a:latin typeface=""/>
                <a:cs typeface="Arial" pitchFamily="34" charset="0"/>
              </a:rPr>
              <a:t> Submissions </a:t>
            </a:r>
            <a:r>
              <a:rPr lang="en-SG" sz="900" b="1" i="1">
                <a:solidFill>
                  <a:schemeClr val="bg1">
                    <a:lumMod val="50000"/>
                  </a:schemeClr>
                </a:solidFill>
                <a:latin typeface=""/>
                <a:cs typeface="Arial" pitchFamily="34" charset="0"/>
              </a:rPr>
              <a:t>(2024)</a:t>
            </a:r>
            <a:endParaRPr kumimoji="0" lang="en-SG" sz="800" b="1" i="1" u="none" strike="noStrike" kern="1200" cap="none" spc="0" normalizeH="0" baseline="0" noProof="0" dirty="0">
              <a:ln>
                <a:noFill/>
              </a:ln>
              <a:solidFill>
                <a:schemeClr val="bg1">
                  <a:lumMod val="50000"/>
                </a:schemeClr>
              </a:solidFill>
              <a:effectLst/>
              <a:uLnTx/>
              <a:uFillTx/>
              <a:latin typeface=""/>
              <a:ea typeface="Open Sans ExtraBold" pitchFamily="34" charset="0"/>
              <a:cs typeface="Open Sans ExtraBold" pitchFamily="34" charset="0"/>
            </a:endParaRPr>
          </a:p>
        </p:txBody>
      </p:sp>
    </p:spTree>
    <p:extLst>
      <p:ext uri="{BB962C8B-B14F-4D97-AF65-F5344CB8AC3E}">
        <p14:creationId xmlns:p14="http://schemas.microsoft.com/office/powerpoint/2010/main" val="3880759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p:cNvSpPr>
            <a:spLocks noGrp="1"/>
          </p:cNvSpPr>
          <p:nvPr>
            <p:ph type="body" idx="1"/>
          </p:nvPr>
        </p:nvSpPr>
        <p:spPr>
          <a:xfrm>
            <a:off x="342900" y="2311401"/>
            <a:ext cx="6172200" cy="653750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2"/>
          </p:nvPr>
        </p:nvSpPr>
        <p:spPr>
          <a:xfrm>
            <a:off x="342900" y="9181395"/>
            <a:ext cx="1600200" cy="527403"/>
          </a:xfrm>
          <a:prstGeom prst="rect">
            <a:avLst/>
          </a:prstGeom>
        </p:spPr>
        <p:txBody>
          <a:bodyPr vert="horz" lIns="91440" tIns="45720" rIns="91440" bIns="45720" rtlCol="0" anchor="ctr"/>
          <a:lstStyle>
            <a:lvl1pPr algn="l">
              <a:defRPr sz="1200">
                <a:solidFill>
                  <a:schemeClr val="tx1">
                    <a:tint val="75000"/>
                  </a:schemeClr>
                </a:solidFill>
              </a:defRPr>
            </a:lvl1pPr>
          </a:lstStyle>
          <a:p>
            <a:fld id="{81D48F6E-9A8F-46DF-AF26-F7EDE4A1C03E}" type="datetimeFigureOut">
              <a:rPr lang="en-SG" smtClean="0"/>
              <a:pPr/>
              <a:t>20/8/25</a:t>
            </a:fld>
            <a:endParaRPr lang="en-SG"/>
          </a:p>
        </p:txBody>
      </p:sp>
      <p:sp>
        <p:nvSpPr>
          <p:cNvPr id="5" name="Footer Placeholder 4"/>
          <p:cNvSpPr>
            <a:spLocks noGrp="1"/>
          </p:cNvSpPr>
          <p:nvPr>
            <p:ph type="ftr" sz="quarter" idx="3"/>
          </p:nvPr>
        </p:nvSpPr>
        <p:spPr>
          <a:xfrm>
            <a:off x="2343150" y="9181395"/>
            <a:ext cx="2171700" cy="52740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p:cNvSpPr>
            <a:spLocks noGrp="1"/>
          </p:cNvSpPr>
          <p:nvPr>
            <p:ph type="sldNum" sz="quarter" idx="4"/>
          </p:nvPr>
        </p:nvSpPr>
        <p:spPr>
          <a:xfrm>
            <a:off x="4914900" y="9181395"/>
            <a:ext cx="1600200" cy="527403"/>
          </a:xfrm>
          <a:prstGeom prst="rect">
            <a:avLst/>
          </a:prstGeom>
        </p:spPr>
        <p:txBody>
          <a:bodyPr vert="horz" lIns="91440" tIns="45720" rIns="91440" bIns="45720" rtlCol="0" anchor="ctr"/>
          <a:lstStyle>
            <a:lvl1pPr algn="r">
              <a:defRPr sz="1200">
                <a:solidFill>
                  <a:schemeClr val="tx1">
                    <a:tint val="75000"/>
                  </a:schemeClr>
                </a:solidFill>
              </a:defRPr>
            </a:lvl1pPr>
          </a:lstStyle>
          <a:p>
            <a:fld id="{9BD9ADE3-4478-43BB-9AB0-86C1B85644C5}" type="slidenum">
              <a:rPr lang="en-SG" smtClean="0"/>
              <a:pPr/>
              <a:t>‹#›</a:t>
            </a:fld>
            <a:endParaRPr lang="en-SG"/>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D5E46DA9-3228-A447-A506-C42643DD14DD}"/>
              </a:ext>
            </a:extLst>
          </p:cNvPr>
          <p:cNvGraphicFramePr>
            <a:graphicFrameLocks noGrp="1"/>
          </p:cNvGraphicFramePr>
          <p:nvPr>
            <p:extLst>
              <p:ext uri="{D42A27DB-BD31-4B8C-83A1-F6EECF244321}">
                <p14:modId xmlns:p14="http://schemas.microsoft.com/office/powerpoint/2010/main" val="3670746651"/>
              </p:ext>
            </p:extLst>
          </p:nvPr>
        </p:nvGraphicFramePr>
        <p:xfrm>
          <a:off x="593346" y="4160912"/>
          <a:ext cx="5746856" cy="3807646"/>
        </p:xfrm>
        <a:graphic>
          <a:graphicData uri="http://schemas.openxmlformats.org/drawingml/2006/table">
            <a:tbl>
              <a:tblPr/>
              <a:tblGrid>
                <a:gridCol w="410489">
                  <a:extLst>
                    <a:ext uri="{9D8B030D-6E8A-4147-A177-3AD203B41FA5}">
                      <a16:colId xmlns:a16="http://schemas.microsoft.com/office/drawing/2014/main" val="20000"/>
                    </a:ext>
                  </a:extLst>
                </a:gridCol>
                <a:gridCol w="2462939">
                  <a:extLst>
                    <a:ext uri="{9D8B030D-6E8A-4147-A177-3AD203B41FA5}">
                      <a16:colId xmlns:a16="http://schemas.microsoft.com/office/drawing/2014/main" val="20001"/>
                    </a:ext>
                  </a:extLst>
                </a:gridCol>
                <a:gridCol w="410489">
                  <a:extLst>
                    <a:ext uri="{9D8B030D-6E8A-4147-A177-3AD203B41FA5}">
                      <a16:colId xmlns:a16="http://schemas.microsoft.com/office/drawing/2014/main" val="20003"/>
                    </a:ext>
                  </a:extLst>
                </a:gridCol>
                <a:gridCol w="2462939">
                  <a:extLst>
                    <a:ext uri="{9D8B030D-6E8A-4147-A177-3AD203B41FA5}">
                      <a16:colId xmlns:a16="http://schemas.microsoft.com/office/drawing/2014/main" val="20004"/>
                    </a:ext>
                  </a:extLst>
                </a:gridCol>
              </a:tblGrid>
              <a:tr h="202193">
                <a:tc gridSpan="2">
                  <a:txBody>
                    <a:bodyPr/>
                    <a:lstStyle/>
                    <a:p>
                      <a:pPr algn="ctr">
                        <a:spcBef>
                          <a:spcPts val="0"/>
                        </a:spcBef>
                        <a:spcAft>
                          <a:spcPts val="0"/>
                        </a:spcAft>
                      </a:pPr>
                      <a:r>
                        <a:rPr lang="en-SG" sz="1000" b="1" dirty="0">
                          <a:solidFill>
                            <a:schemeClr val="bg1"/>
                          </a:solidFill>
                          <a:latin typeface="Arial" pitchFamily="34" charset="0"/>
                          <a:ea typeface="Calibri"/>
                          <a:cs typeface="Arial" pitchFamily="34" charset="0"/>
                        </a:rPr>
                        <a:t>Student Name &amp; Class (2024)</a:t>
                      </a:r>
                    </a:p>
                  </a:txBody>
                  <a:tcPr marL="84406" marR="84406" marT="42203" marB="42203">
                    <a:lnL w="12700" cap="flat" cmpd="sng" algn="ctr">
                      <a:solidFill>
                        <a:schemeClr val="bg1">
                          <a:lumMod val="6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C80000"/>
                    </a:solidFill>
                  </a:tcPr>
                </a:tc>
                <a:tc hMerge="1">
                  <a:txBody>
                    <a:bodyPr/>
                    <a:lstStyle/>
                    <a:p>
                      <a:pPr algn="ctr">
                        <a:spcBef>
                          <a:spcPts val="0"/>
                        </a:spcBef>
                        <a:spcAft>
                          <a:spcPts val="0"/>
                        </a:spcAft>
                      </a:pPr>
                      <a:endParaRPr lang="en-SG" sz="1050" b="1" dirty="0">
                        <a:solidFill>
                          <a:schemeClr val="bg1"/>
                        </a:solidFill>
                        <a:latin typeface="Arial" pitchFamily="34" charset="0"/>
                        <a:ea typeface="Calibri"/>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C80000"/>
                    </a:solidFill>
                  </a:tcPr>
                </a:tc>
                <a:tc gridSpan="2">
                  <a:txBody>
                    <a:bodyPr/>
                    <a:lstStyle/>
                    <a:p>
                      <a:pPr algn="ctr">
                        <a:spcBef>
                          <a:spcPts val="0"/>
                        </a:spcBef>
                        <a:spcAft>
                          <a:spcPts val="0"/>
                        </a:spcAft>
                      </a:pPr>
                      <a:r>
                        <a:rPr lang="en-SG" sz="1000" b="1" dirty="0">
                          <a:solidFill>
                            <a:schemeClr val="bg1"/>
                          </a:solidFill>
                          <a:latin typeface="Arial" pitchFamily="34" charset="0"/>
                          <a:ea typeface="Calibri"/>
                          <a:cs typeface="Arial" pitchFamily="34" charset="0"/>
                        </a:rPr>
                        <a:t>Student Name &amp; Class (2024)</a:t>
                      </a:r>
                    </a:p>
                  </a:txBody>
                  <a:tcPr marL="84406" marR="84406" marT="42203" marB="42203">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C80000"/>
                    </a:solidFill>
                  </a:tcPr>
                </a:tc>
                <a:tc hMerge="1">
                  <a:txBody>
                    <a:bodyPr/>
                    <a:lstStyle/>
                    <a:p>
                      <a:pPr algn="ctr">
                        <a:spcBef>
                          <a:spcPts val="0"/>
                        </a:spcBef>
                        <a:spcAft>
                          <a:spcPts val="0"/>
                        </a:spcAft>
                      </a:pPr>
                      <a:endParaRPr lang="en-SG" sz="1050" b="1" dirty="0">
                        <a:solidFill>
                          <a:schemeClr val="bg1"/>
                        </a:solidFill>
                        <a:latin typeface="Arial" pitchFamily="34" charset="0"/>
                        <a:ea typeface="Calibri"/>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C80000"/>
                    </a:solidFill>
                  </a:tcPr>
                </a:tc>
                <a:extLst>
                  <a:ext uri="{0D108BD9-81ED-4DB2-BD59-A6C34878D82A}">
                    <a16:rowId xmlns:a16="http://schemas.microsoft.com/office/drawing/2014/main" val="10000"/>
                  </a:ext>
                </a:extLst>
              </a:tr>
              <a:tr h="178542">
                <a:tc>
                  <a:txBody>
                    <a:bodyPr/>
                    <a:lstStyle/>
                    <a:p>
                      <a:pPr algn="ctr">
                        <a:spcBef>
                          <a:spcPts val="0"/>
                        </a:spcBef>
                        <a:spcAft>
                          <a:spcPts val="0"/>
                        </a:spcAft>
                      </a:pPr>
                      <a:r>
                        <a:rPr lang="en-SG" sz="1050" i="1" dirty="0">
                          <a:solidFill>
                            <a:schemeClr val="tx1">
                              <a:lumMod val="50000"/>
                              <a:lumOff val="50000"/>
                            </a:schemeClr>
                          </a:solidFill>
                          <a:latin typeface="Arial" pitchFamily="34" charset="0"/>
                          <a:ea typeface="Calibri"/>
                          <a:cs typeface="Arial" pitchFamily="34" charset="0"/>
                        </a:rPr>
                        <a:t>1</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l">
                        <a:spcBef>
                          <a:spcPts val="0"/>
                        </a:spcBef>
                        <a:spcAft>
                          <a:spcPts val="0"/>
                        </a:spcAft>
                      </a:pPr>
                      <a:endParaRPr lang="en-SG" sz="1050" i="1" dirty="0">
                        <a:solidFill>
                          <a:schemeClr val="tx1"/>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21</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a:spcBef>
                          <a:spcPts val="0"/>
                        </a:spcBef>
                        <a:spcAft>
                          <a:spcPts val="0"/>
                        </a:spcAft>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01"/>
                  </a:ext>
                </a:extLst>
              </a:tr>
              <a:tr h="178542">
                <a:tc>
                  <a:txBody>
                    <a:bodyPr/>
                    <a:lstStyle/>
                    <a:p>
                      <a:pPr algn="ctr">
                        <a:spcBef>
                          <a:spcPts val="0"/>
                        </a:spcBef>
                        <a:spcAft>
                          <a:spcPts val="0"/>
                        </a:spcAft>
                      </a:pPr>
                      <a:r>
                        <a:rPr lang="en-SG" sz="1050" i="1" dirty="0">
                          <a:solidFill>
                            <a:schemeClr val="tx1">
                              <a:lumMod val="50000"/>
                              <a:lumOff val="50000"/>
                            </a:schemeClr>
                          </a:solidFill>
                          <a:latin typeface="Arial" pitchFamily="34" charset="0"/>
                          <a:ea typeface="Calibri"/>
                          <a:cs typeface="Arial" pitchFamily="34" charset="0"/>
                        </a:rPr>
                        <a:t>2</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accent3"/>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22</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02"/>
                  </a:ext>
                </a:extLst>
              </a:tr>
              <a:tr h="178542">
                <a:tc>
                  <a:txBody>
                    <a:bodyPr/>
                    <a:lstStyle/>
                    <a:p>
                      <a:pPr algn="ctr">
                        <a:spcBef>
                          <a:spcPts val="0"/>
                        </a:spcBef>
                        <a:spcAft>
                          <a:spcPts val="0"/>
                        </a:spcAft>
                      </a:pPr>
                      <a:r>
                        <a:rPr lang="en-SG" sz="1050" i="1" dirty="0">
                          <a:solidFill>
                            <a:schemeClr val="tx1">
                              <a:lumMod val="50000"/>
                              <a:lumOff val="50000"/>
                            </a:schemeClr>
                          </a:solidFill>
                          <a:latin typeface="Arial" pitchFamily="34" charset="0"/>
                          <a:ea typeface="Calibri"/>
                          <a:cs typeface="Arial" pitchFamily="34" charset="0"/>
                        </a:rPr>
                        <a:t>3</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23</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03"/>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4</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24</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04"/>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5</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25</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05"/>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6</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26</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06"/>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7</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27</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07"/>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8</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28</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08"/>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9</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29</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09"/>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10</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30</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10"/>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11</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lgn="ctr">
                        <a:spcBef>
                          <a:spcPts val="0"/>
                        </a:spcBef>
                        <a:spcAft>
                          <a:spcPts val="0"/>
                        </a:spcAft>
                      </a:pPr>
                      <a:r>
                        <a:rPr lang="en-SG" sz="1050" i="1" dirty="0">
                          <a:solidFill>
                            <a:schemeClr val="tx1">
                              <a:lumMod val="50000"/>
                              <a:lumOff val="50000"/>
                            </a:schemeClr>
                          </a:solidFill>
                          <a:latin typeface="Arial" pitchFamily="34" charset="0"/>
                          <a:ea typeface="Calibri"/>
                          <a:cs typeface="Arial" pitchFamily="34" charset="0"/>
                        </a:rPr>
                        <a:t>31</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11"/>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12</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32</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12"/>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13</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33</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13"/>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14</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34</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14"/>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15</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35</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15"/>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16</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36</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664024856"/>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17</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37</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885804562"/>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18</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38</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42890333"/>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19</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39</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199365207"/>
                  </a:ext>
                </a:extLst>
              </a:tr>
              <a:tr h="1785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20</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050" i="1" dirty="0">
                          <a:solidFill>
                            <a:schemeClr val="tx1">
                              <a:lumMod val="50000"/>
                              <a:lumOff val="50000"/>
                            </a:schemeClr>
                          </a:solidFill>
                          <a:latin typeface="Arial" pitchFamily="34" charset="0"/>
                          <a:ea typeface="Calibri"/>
                          <a:cs typeface="Arial" pitchFamily="34" charset="0"/>
                        </a:rPr>
                        <a:t>40</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SG" sz="1050" i="1" dirty="0">
                        <a:solidFill>
                          <a:schemeClr val="tx1">
                            <a:lumMod val="50000"/>
                            <a:lumOff val="50000"/>
                          </a:schemeClr>
                        </a:solidFill>
                        <a:latin typeface="Arial" pitchFamily="34" charset="0"/>
                        <a:ea typeface="Calibri"/>
                        <a:cs typeface="Arial"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469185712"/>
                  </a:ext>
                </a:extLst>
              </a:tr>
            </a:tbl>
          </a:graphicData>
        </a:graphic>
      </p:graphicFrame>
      <p:sp>
        <p:nvSpPr>
          <p:cNvPr id="2" name="TextBox 1">
            <a:extLst>
              <a:ext uri="{FF2B5EF4-FFF2-40B4-BE49-F238E27FC236}">
                <a16:creationId xmlns:a16="http://schemas.microsoft.com/office/drawing/2014/main" id="{0674DD3D-1FAA-6C4D-BBDD-EF5E9882D600}"/>
              </a:ext>
            </a:extLst>
          </p:cNvPr>
          <p:cNvSpPr txBox="1"/>
          <p:nvPr/>
        </p:nvSpPr>
        <p:spPr>
          <a:xfrm>
            <a:off x="3282043" y="8833757"/>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89089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9921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49781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36800</TotalTime>
  <Words>57</Words>
  <Application>Microsoft Macintosh PowerPoint</Application>
  <PresentationFormat>A4 Paper (210x297 mm)</PresentationFormat>
  <Paragraphs>45</Paragraphs>
  <Slides>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Open Sans ExtraBold</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Hannah Lee</dc:creator>
  <cp:lastModifiedBy>Jamaine C</cp:lastModifiedBy>
  <cp:revision>321</cp:revision>
  <cp:lastPrinted>2021-05-16T21:03:50Z</cp:lastPrinted>
  <dcterms:created xsi:type="dcterms:W3CDTF">2019-11-25T06:13:52Z</dcterms:created>
  <dcterms:modified xsi:type="dcterms:W3CDTF">2025-08-20T08:14:01Z</dcterms:modified>
</cp:coreProperties>
</file>